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23" d="100"/>
          <a:sy n="123" d="100"/>
        </p:scale>
        <p:origin x="6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8352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Naslovni poudarek: ne gre za kozmetično pripombo, ampak za pravno in okoljsko smrt trase, če gre skozi habitat in obstajajo variante.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Rospuda je komunikacijsko zelo močan primer: ni šlo za lokalno cesto, ampak za Via Baltica. Ključni nauk je preusmeritev zaradi varovanih mokrišč in alternativ.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Uporabi kot primer dolgotrajnega zastoja in preoblikovanja projekta, ne kot enostavno “za vedno prepovedano”.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BVerwG A20: planfeststellungsbeschluss rechtswidrig und nicht vollziehbar; največje znano prezimovališče netopirjev v Nemčiji; pomanjkljiva metoda popisa in pomanjkljiva presoja alternativ.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BVerwG A143: pri pomembnem posegu v FFH območja je projekt nedopusten brez izpolnitve strogih pogojev. Zeleni mostovi niso avtomatska rešitev.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A1 Eifel je dvorezen primer: en odsek je bil 2025 potrjen, vendar šele po obsežnih presojah in ukrepih. Uradno je naveden promet 17.200–24.100 vozil/dan in šest evropskih zaščitenih območij.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CJEU C-239/04: dovoljenje le brez razumnega znanstvenega dvoma; pri negativni presoji mora država dokazati odsotnost alternativ, IROPI in kompenzacijske ukrepe.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Primer S18 uporabi kot primer, da habitat ni samo “točka na karti”: pri pticah šteje tudi funkcionalen prostor, kjer se hranijo, gnezdijo ali selijo.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 javni razlagi naštej konkretne vplive, ne govoriti abstraktno. Pri mokrišču je vodni režim pogosto enako pomemben kot sam tloris ceste.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je politično najbolj uporaben zaključek: naj investitor pokaže alternative in aktualne habitatne cone. Brez tega je trasa čez habitat pravno neubranljiva.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 diapozitiv lahko postane seznam zahtev za dopis: javno razkritje variant, podlag in habitatnih con pred nadaljnjimi odločitvami.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Ključ za govorca: Če vpliv na celovitost Natura 2000 območja ni izključen, projekt pade na testu. Če obstaja alternativa, javni interes sam ne zadošča.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https://eur-lex.europa.eu/legal-content/EN/TXT/?uri=CELEX:62004CJ0239
https://zrsvn-varstvonarave.si/kaj-varujemo/obmocja-natura-2000/cone-vrst-in-habitatnih-tipov/
https://natura2000.gov.si/narava/obmocja/SI5000011/
https://www.bverwg.de/061113U9A14.12.0
https://www.bverwg.de/170107U9A20.05.0
https://www.autobahn.de/planen-bauen/projekt/a1-lueckenschluss-zwischen-blankenheim-kelberg
https://www.bverwg.de/pm/2025/87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Vir: ZRSVN, Cone vrst in habitatnih tipov: cone so grafično opredeljeni deli območij Natura 2000, kjer se nahajajo habitati kvalifikacijskih vrst in površine habitatnih tipov.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 diapozitiv popravlja ključno nerazumevanje: Natura 2000 ima notranja jedra. Varstveni režim postane najstrožji tam, kjer so kvalifikacijske vrste, habitati ali njihove cone.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Uporabi previdno: to so komunikacijski primeri inženirske prilagoditve, ne dokaz, da je vsak poseg v Naturi dopusten.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Razlika med omilitvenimi/CEF ukrepi in kompenzacijo: to niso nadomestek za izbiro manj škodljive trase. Pri Naturi 2000 je hierarhija najprej izogibanje, potem presoja, šele izjemoma kompenzacija.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Poudarek: alternativ ni dovolj našteti. Treba jih je resno primerjati in dokazati, zakaj niso izvedljive.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 govorimo samo o meji KP. Treba je zahtevati cone kvalifikacijskih vrst in habitatnih tipov ter vplivno območje.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">
    <p:bg>
      <p:bgPr>
        <a:solidFill>
          <a:srgbClr val="0B0F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50505"/>
          </a:solidFill>
          <a:ln w="12700">
            <a:solidFill>
              <a:srgbClr val="33333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SI" dirty="0"/>
          </a:p>
        </p:txBody>
      </p:sp>
      <p:sp>
        <p:nvSpPr>
          <p:cNvPr id="3" name="Text 1"/>
          <p:cNvSpPr/>
          <p:nvPr/>
        </p:nvSpPr>
        <p:spPr>
          <a:xfrm>
            <a:off x="640080" y="932688"/>
            <a:ext cx="1097280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61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SMRT TRASE</a:t>
            </a:r>
            <a:endParaRPr lang="en-US" sz="6100" dirty="0"/>
          </a:p>
        </p:txBody>
      </p:sp>
      <p:sp>
        <p:nvSpPr>
          <p:cNvPr id="4" name="Text 2"/>
          <p:cNvSpPr/>
          <p:nvPr/>
        </p:nvSpPr>
        <p:spPr>
          <a:xfrm>
            <a:off x="640080" y="2084832"/>
            <a:ext cx="1097280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6100" b="1" dirty="0">
                <a:solidFill>
                  <a:srgbClr val="D32F2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ČEZ ŠTURMOVEC</a:t>
            </a:r>
            <a:endParaRPr lang="en-US" sz="6100" dirty="0"/>
          </a:p>
        </p:txBody>
      </p:sp>
      <p:sp>
        <p:nvSpPr>
          <p:cNvPr id="5" name="Text 3"/>
          <p:cNvSpPr/>
          <p:nvPr/>
        </p:nvSpPr>
        <p:spPr>
          <a:xfrm>
            <a:off x="685800" y="3246119"/>
            <a:ext cx="10789920" cy="16168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 lnSpcReduction="20000"/>
          </a:bodyPr>
          <a:lstStyle/>
          <a:p>
            <a:r>
              <a:rPr lang="en-SI" sz="2800" b="1" dirty="0">
                <a:solidFill>
                  <a:srgbClr val="FFFF00"/>
                </a:solidFill>
                <a:highlight>
                  <a:srgbClr val="FF0000"/>
                </a:highlight>
              </a:rPr>
              <a:t>KO OBSTAJA DRUGA MOŽNOST, VAROVAN HABITAT NI REZERVNA CESTA.</a:t>
            </a:r>
            <a:endParaRPr lang="en-SI" sz="2800" dirty="0">
              <a:solidFill>
                <a:srgbClr val="FFFF00"/>
              </a:solidFill>
              <a:highlight>
                <a:srgbClr val="FF0000"/>
              </a:highlight>
            </a:endParaRPr>
          </a:p>
          <a:p>
            <a:r>
              <a:rPr lang="en-SI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Po členu 6 Direktive o habitatih cesta ne sme poseči v varovan habitat, če obstaja druga izvedljiva varianta z manjšim vplivom.</a:t>
            </a:r>
            <a:br>
              <a:rPr lang="en-SI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SI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Javni interes pride na vrsto šele potem, ko investitor dokaže, da </a:t>
            </a:r>
            <a:r>
              <a:rPr lang="en-SI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ni druge možnosti</a:t>
            </a:r>
            <a:r>
              <a:rPr lang="en-SI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.</a:t>
            </a:r>
          </a:p>
        </p:txBody>
      </p:sp>
      <p:sp>
        <p:nvSpPr>
          <p:cNvPr id="6" name="Text 4"/>
          <p:cNvSpPr/>
          <p:nvPr/>
        </p:nvSpPr>
        <p:spPr>
          <a:xfrm>
            <a:off x="713232" y="5440680"/>
            <a:ext cx="106984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D7DED8"/>
                </a:solidFill>
              </a:rPr>
              <a:t>Natura 2000 • habitatne cone • evropski primeri ustavljenih ali preusmerjenih cest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502920" y="6565392"/>
            <a:ext cx="111556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560" dirty="0">
                <a:solidFill>
                  <a:srgbClr val="B8C1BA"/>
                </a:solidFill>
              </a:rPr>
              <a:t>Pripravljeno za razlago javnosti in odločevalcem.</a:t>
            </a:r>
            <a:endParaRPr lang="en-US" sz="56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0B0F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B0F0E"/>
          </a:solidFill>
          <a:ln w="12700">
            <a:solidFill>
              <a:srgbClr val="333333">
                <a:alpha val="0"/>
              </a:srgbClr>
            </a:solidFill>
            <a:prstDash val="solid"/>
          </a:ln>
        </p:spPr>
      </p:sp>
      <p:pic>
        <p:nvPicPr>
          <p:cNvPr id="3" name="Image 0" descr="/mnt/data/a_wide_angle_daylight_landscape_photo_of_an_unfin.png"/>
          <p:cNvPicPr>
            <a:picLocks noChangeAspect="1"/>
          </p:cNvPicPr>
          <p:nvPr/>
        </p:nvPicPr>
        <p:blipFill>
          <a:blip r:embed="rId3"/>
          <a:srcRect l="30677" r="30677"/>
          <a:stretch/>
        </p:blipFill>
        <p:spPr>
          <a:xfrm>
            <a:off x="0" y="0"/>
            <a:ext cx="4709160" cy="68580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rgbClr val="050505">
              <a:alpha val="62000"/>
            </a:srgbClr>
          </a:solidFill>
          <a:ln w="12700">
            <a:solidFill>
              <a:srgbClr val="333333">
                <a:alpha val="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411480" y="347472"/>
            <a:ext cx="2011680" cy="384048"/>
          </a:xfrm>
          <a:prstGeom prst="roundRect">
            <a:avLst>
              <a:gd name="adj" fmla="val 19048"/>
            </a:avLst>
          </a:prstGeom>
          <a:solidFill>
            <a:srgbClr val="B00020"/>
          </a:solidFill>
          <a:ln w="12700">
            <a:solidFill>
              <a:srgbClr val="B00020">
                <a:alpha val="0"/>
              </a:srgbClr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521208" y="416052"/>
            <a:ext cx="179222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</a:rPr>
              <a:t>POLJSKA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429768" y="5166360"/>
            <a:ext cx="39319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Rospuda / Via Baltica</a:t>
            </a:r>
            <a:endParaRPr lang="en-US" sz="2800" dirty="0"/>
          </a:p>
        </p:txBody>
      </p:sp>
      <p:sp>
        <p:nvSpPr>
          <p:cNvPr id="8" name="Text 5"/>
          <p:cNvSpPr/>
          <p:nvPr/>
        </p:nvSpPr>
        <p:spPr>
          <a:xfrm>
            <a:off x="5074920" y="502920"/>
            <a:ext cx="64922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Obvoznica Augustów / Via Baltica</a:t>
            </a:r>
            <a:endParaRPr lang="en-US" sz="2800" dirty="0"/>
          </a:p>
        </p:txBody>
      </p:sp>
      <p:sp>
        <p:nvSpPr>
          <p:cNvPr id="9" name="Text 6"/>
          <p:cNvSpPr/>
          <p:nvPr/>
        </p:nvSpPr>
        <p:spPr>
          <a:xfrm>
            <a:off x="5120640" y="1207008"/>
            <a:ext cx="19202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850" b="1" dirty="0">
                <a:solidFill>
                  <a:srgbClr val="D7A531"/>
                </a:solidFill>
              </a:rPr>
              <a:t>VAROVANO</a:t>
            </a:r>
            <a:endParaRPr lang="en-US" sz="850" dirty="0"/>
          </a:p>
        </p:txBody>
      </p:sp>
      <p:sp>
        <p:nvSpPr>
          <p:cNvPr id="10" name="Text 7"/>
          <p:cNvSpPr/>
          <p:nvPr/>
        </p:nvSpPr>
        <p:spPr>
          <a:xfrm>
            <a:off x="5120640" y="1499616"/>
            <a:ext cx="6446520" cy="8412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830" dirty="0">
                <a:solidFill>
                  <a:srgbClr val="FFFFFF"/>
                </a:solidFill>
              </a:rPr>
              <a:t>Mokrišča in dolina Rospuda — varovana območja Natura 2000.</a:t>
            </a:r>
            <a:endParaRPr lang="en-US" sz="1830" dirty="0"/>
          </a:p>
        </p:txBody>
      </p:sp>
      <p:sp>
        <p:nvSpPr>
          <p:cNvPr id="11" name="Text 8"/>
          <p:cNvSpPr/>
          <p:nvPr/>
        </p:nvSpPr>
        <p:spPr>
          <a:xfrm>
            <a:off x="5120640" y="2688336"/>
            <a:ext cx="19202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850" b="1" dirty="0">
                <a:solidFill>
                  <a:srgbClr val="FFFFFF"/>
                </a:solidFill>
              </a:rPr>
              <a:t>ZGODILO SE JE</a:t>
            </a:r>
            <a:endParaRPr lang="en-US" sz="850" dirty="0"/>
          </a:p>
        </p:txBody>
      </p:sp>
      <p:sp>
        <p:nvSpPr>
          <p:cNvPr id="12" name="Text 9"/>
          <p:cNvSpPr/>
          <p:nvPr/>
        </p:nvSpPr>
        <p:spPr>
          <a:xfrm>
            <a:off x="5120640" y="2980944"/>
            <a:ext cx="6446520" cy="8412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830" dirty="0">
                <a:solidFill>
                  <a:srgbClr val="FFFFFF"/>
                </a:solidFill>
              </a:rPr>
              <a:t>Trasa skozi dolino je bila po postopkih in pritisku EU opuščena; cesta je bila preusmerjena.</a:t>
            </a:r>
            <a:endParaRPr lang="en-US" sz="1830" dirty="0"/>
          </a:p>
        </p:txBody>
      </p:sp>
      <p:sp>
        <p:nvSpPr>
          <p:cNvPr id="13" name="Text 10"/>
          <p:cNvSpPr/>
          <p:nvPr/>
        </p:nvSpPr>
        <p:spPr>
          <a:xfrm>
            <a:off x="5120640" y="4169664"/>
            <a:ext cx="19202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850" b="1" dirty="0">
                <a:solidFill>
                  <a:srgbClr val="D32F2F"/>
                </a:solidFill>
              </a:rPr>
              <a:t>NAUK ZA ŠTURMOVEC</a:t>
            </a:r>
            <a:endParaRPr lang="en-US" sz="850" dirty="0"/>
          </a:p>
        </p:txBody>
      </p:sp>
      <p:sp>
        <p:nvSpPr>
          <p:cNvPr id="14" name="Text 11"/>
          <p:cNvSpPr/>
          <p:nvPr/>
        </p:nvSpPr>
        <p:spPr>
          <a:xfrm>
            <a:off x="5120640" y="4462272"/>
            <a:ext cx="6446520" cy="8412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830" b="1" dirty="0">
                <a:solidFill>
                  <a:srgbClr val="FFFFFF"/>
                </a:solidFill>
              </a:rPr>
              <a:t>Tudi evropska prometna os ne premaga habitatov, če obstaja izvedljiva alternativa.</a:t>
            </a:r>
            <a:endParaRPr lang="en-US" sz="1830" dirty="0"/>
          </a:p>
        </p:txBody>
      </p:sp>
      <p:sp>
        <p:nvSpPr>
          <p:cNvPr id="15" name="Text 12"/>
          <p:cNvSpPr/>
          <p:nvPr/>
        </p:nvSpPr>
        <p:spPr>
          <a:xfrm>
            <a:off x="5074920" y="6473952"/>
            <a:ext cx="63093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520" dirty="0">
                <a:solidFill>
                  <a:srgbClr val="B8C1BA"/>
                </a:solidFill>
              </a:rPr>
              <a:t>Vir: Goldman Environmental Prize – Małgorzata Górska / Rospuda Valley; EU Natura 2000 framework.</a:t>
            </a:r>
            <a:endParaRPr lang="en-US" sz="52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0B0F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B0F0E"/>
          </a:solidFill>
          <a:ln w="12700">
            <a:solidFill>
              <a:srgbClr val="333333">
                <a:alpha val="0"/>
              </a:srgbClr>
            </a:solidFill>
            <a:prstDash val="solid"/>
          </a:ln>
        </p:spPr>
      </p:sp>
      <p:pic>
        <p:nvPicPr>
          <p:cNvPr id="3" name="Image 0" descr="/mnt/data/a_wide_photorealistic_landscape_scene_viewed_from.png"/>
          <p:cNvPicPr>
            <a:picLocks noChangeAspect="1"/>
          </p:cNvPicPr>
          <p:nvPr/>
        </p:nvPicPr>
        <p:blipFill>
          <a:blip r:embed="rId3"/>
          <a:srcRect l="30677" r="30677"/>
          <a:stretch/>
        </p:blipFill>
        <p:spPr>
          <a:xfrm>
            <a:off x="0" y="0"/>
            <a:ext cx="4709160" cy="68580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rgbClr val="050505">
              <a:alpha val="62000"/>
            </a:srgbClr>
          </a:solidFill>
          <a:ln w="12700">
            <a:solidFill>
              <a:srgbClr val="333333">
                <a:alpha val="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411480" y="347472"/>
            <a:ext cx="2011680" cy="384048"/>
          </a:xfrm>
          <a:prstGeom prst="roundRect">
            <a:avLst>
              <a:gd name="adj" fmla="val 19048"/>
            </a:avLst>
          </a:prstGeom>
          <a:solidFill>
            <a:srgbClr val="B00020"/>
          </a:solidFill>
          <a:ln w="12700">
            <a:solidFill>
              <a:srgbClr val="B00020">
                <a:alpha val="0"/>
              </a:srgbClr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521208" y="416052"/>
            <a:ext cx="179222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</a:rPr>
              <a:t>BOLGARIJA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429768" y="5166360"/>
            <a:ext cx="39319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Kresna Gorge</a:t>
            </a:r>
            <a:endParaRPr lang="en-US" sz="2800" dirty="0"/>
          </a:p>
        </p:txBody>
      </p:sp>
      <p:sp>
        <p:nvSpPr>
          <p:cNvPr id="8" name="Text 5"/>
          <p:cNvSpPr/>
          <p:nvPr/>
        </p:nvSpPr>
        <p:spPr>
          <a:xfrm>
            <a:off x="5074920" y="502920"/>
            <a:ext cx="64922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A3 Struma motorway</a:t>
            </a:r>
            <a:endParaRPr lang="en-US" sz="2800" dirty="0"/>
          </a:p>
        </p:txBody>
      </p:sp>
      <p:sp>
        <p:nvSpPr>
          <p:cNvPr id="9" name="Text 6"/>
          <p:cNvSpPr/>
          <p:nvPr/>
        </p:nvSpPr>
        <p:spPr>
          <a:xfrm>
            <a:off x="5120640" y="1207008"/>
            <a:ext cx="19202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850" b="1" dirty="0">
                <a:solidFill>
                  <a:srgbClr val="D7A531"/>
                </a:solidFill>
              </a:rPr>
              <a:t>VAROVANO</a:t>
            </a:r>
            <a:endParaRPr lang="en-US" sz="850" dirty="0"/>
          </a:p>
        </p:txBody>
      </p:sp>
      <p:sp>
        <p:nvSpPr>
          <p:cNvPr id="10" name="Text 7"/>
          <p:cNvSpPr/>
          <p:nvPr/>
        </p:nvSpPr>
        <p:spPr>
          <a:xfrm>
            <a:off x="5120640" y="1499616"/>
            <a:ext cx="6446520" cy="8412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830" dirty="0">
                <a:solidFill>
                  <a:srgbClr val="FFFFFF"/>
                </a:solidFill>
              </a:rPr>
              <a:t>Soteska Kresna — Natura 2000 območje z zelo visoko biodiverziteto.</a:t>
            </a:r>
            <a:endParaRPr lang="en-US" sz="1830" dirty="0"/>
          </a:p>
        </p:txBody>
      </p:sp>
      <p:sp>
        <p:nvSpPr>
          <p:cNvPr id="11" name="Text 8"/>
          <p:cNvSpPr/>
          <p:nvPr/>
        </p:nvSpPr>
        <p:spPr>
          <a:xfrm>
            <a:off x="5120640" y="2688336"/>
            <a:ext cx="19202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850" b="1" dirty="0">
                <a:solidFill>
                  <a:srgbClr val="FFFFFF"/>
                </a:solidFill>
              </a:rPr>
              <a:t>ZGODILO SE JE</a:t>
            </a:r>
            <a:endParaRPr lang="en-US" sz="850" dirty="0"/>
          </a:p>
        </p:txBody>
      </p:sp>
      <p:sp>
        <p:nvSpPr>
          <p:cNvPr id="12" name="Text 9"/>
          <p:cNvSpPr/>
          <p:nvPr/>
        </p:nvSpPr>
        <p:spPr>
          <a:xfrm>
            <a:off x="5120640" y="2980944"/>
            <a:ext cx="6446520" cy="8412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830" dirty="0">
                <a:solidFill>
                  <a:srgbClr val="FFFFFF"/>
                </a:solidFill>
              </a:rPr>
              <a:t>Manjkajoči odsek je ostal sporen več desetletij; zahteva se nova okoljska in Natura presoja.</a:t>
            </a:r>
            <a:endParaRPr lang="en-US" sz="1830" dirty="0"/>
          </a:p>
        </p:txBody>
      </p:sp>
      <p:sp>
        <p:nvSpPr>
          <p:cNvPr id="13" name="Text 10"/>
          <p:cNvSpPr/>
          <p:nvPr/>
        </p:nvSpPr>
        <p:spPr>
          <a:xfrm>
            <a:off x="5120640" y="4169664"/>
            <a:ext cx="19202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850" b="1" dirty="0">
                <a:solidFill>
                  <a:srgbClr val="D32F2F"/>
                </a:solidFill>
              </a:rPr>
              <a:t>NAUK ZA ŠTURMOVEC</a:t>
            </a:r>
            <a:endParaRPr lang="en-US" sz="850" dirty="0"/>
          </a:p>
        </p:txBody>
      </p:sp>
      <p:sp>
        <p:nvSpPr>
          <p:cNvPr id="14" name="Text 11"/>
          <p:cNvSpPr/>
          <p:nvPr/>
        </p:nvSpPr>
        <p:spPr>
          <a:xfrm>
            <a:off x="5120640" y="4462272"/>
            <a:ext cx="6446520" cy="8412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830" b="1" dirty="0">
                <a:solidFill>
                  <a:srgbClr val="FFFFFF"/>
                </a:solidFill>
              </a:rPr>
              <a:t>Tudi ko je cesta zgrajena na obeh straneh, habitat lahko ustavi povezovalni odsek.</a:t>
            </a:r>
            <a:endParaRPr lang="en-US" sz="1830" dirty="0"/>
          </a:p>
        </p:txBody>
      </p:sp>
      <p:sp>
        <p:nvSpPr>
          <p:cNvPr id="15" name="Text 12"/>
          <p:cNvSpPr/>
          <p:nvPr/>
        </p:nvSpPr>
        <p:spPr>
          <a:xfrm>
            <a:off x="5074920" y="6473952"/>
            <a:ext cx="63093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520" dirty="0">
                <a:solidFill>
                  <a:srgbClr val="B8C1BA"/>
                </a:solidFill>
              </a:rPr>
              <a:t>Viri: CEE Bankwatch / Evropska komisija / javni projektni povzetki Struma–Kresna.</a:t>
            </a:r>
            <a:endParaRPr lang="en-US" sz="52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0B0F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B0F0E"/>
          </a:solidFill>
          <a:ln w="12700">
            <a:solidFill>
              <a:srgbClr val="333333">
                <a:alpha val="0"/>
              </a:srgbClr>
            </a:solidFill>
            <a:prstDash val="solid"/>
          </a:ln>
        </p:spPr>
      </p:sp>
      <p:pic>
        <p:nvPicPr>
          <p:cNvPr id="3" name="Image 0" descr="/mnt/data/a_wide_moody_nighttime_landscape_photograph_like.png"/>
          <p:cNvPicPr>
            <a:picLocks noChangeAspect="1"/>
          </p:cNvPicPr>
          <p:nvPr/>
        </p:nvPicPr>
        <p:blipFill>
          <a:blip r:embed="rId3"/>
          <a:srcRect l="30677" r="30677"/>
          <a:stretch/>
        </p:blipFill>
        <p:spPr>
          <a:xfrm>
            <a:off x="0" y="0"/>
            <a:ext cx="4709160" cy="68580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rgbClr val="050505">
              <a:alpha val="62000"/>
            </a:srgbClr>
          </a:solidFill>
          <a:ln w="12700">
            <a:solidFill>
              <a:srgbClr val="333333">
                <a:alpha val="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411480" y="347472"/>
            <a:ext cx="2011680" cy="384048"/>
          </a:xfrm>
          <a:prstGeom prst="roundRect">
            <a:avLst>
              <a:gd name="adj" fmla="val 19048"/>
            </a:avLst>
          </a:prstGeom>
          <a:solidFill>
            <a:srgbClr val="B00020"/>
          </a:solidFill>
          <a:ln w="12700">
            <a:solidFill>
              <a:srgbClr val="B00020">
                <a:alpha val="0"/>
              </a:srgbClr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521208" y="416052"/>
            <a:ext cx="179222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</a:rPr>
              <a:t>NEMČIJA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429768" y="5166360"/>
            <a:ext cx="39319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A20 Bad Segeberg</a:t>
            </a:r>
            <a:endParaRPr lang="en-US" sz="2800" dirty="0"/>
          </a:p>
        </p:txBody>
      </p:sp>
      <p:sp>
        <p:nvSpPr>
          <p:cNvPr id="8" name="Text 5"/>
          <p:cNvSpPr/>
          <p:nvPr/>
        </p:nvSpPr>
        <p:spPr>
          <a:xfrm>
            <a:off x="5074920" y="502920"/>
            <a:ext cx="64922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A20 Weede–Wittenborn</a:t>
            </a:r>
            <a:endParaRPr lang="en-US" sz="2800" dirty="0"/>
          </a:p>
        </p:txBody>
      </p:sp>
      <p:sp>
        <p:nvSpPr>
          <p:cNvPr id="9" name="Text 6"/>
          <p:cNvSpPr/>
          <p:nvPr/>
        </p:nvSpPr>
        <p:spPr>
          <a:xfrm>
            <a:off x="5120640" y="1207008"/>
            <a:ext cx="19202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850" b="1" dirty="0">
                <a:solidFill>
                  <a:srgbClr val="D7A531"/>
                </a:solidFill>
              </a:rPr>
              <a:t>VAROVANO</a:t>
            </a:r>
            <a:endParaRPr lang="en-US" sz="850" dirty="0"/>
          </a:p>
        </p:txBody>
      </p:sp>
      <p:sp>
        <p:nvSpPr>
          <p:cNvPr id="10" name="Text 7"/>
          <p:cNvSpPr/>
          <p:nvPr/>
        </p:nvSpPr>
        <p:spPr>
          <a:xfrm>
            <a:off x="5120640" y="1499616"/>
            <a:ext cx="6446520" cy="8412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830" dirty="0">
                <a:solidFill>
                  <a:srgbClr val="FFFFFF"/>
                </a:solidFill>
              </a:rPr>
              <a:t>FFH območji: Segeberger Kalkberghöhle in Travetal. Netopirji; več kot 20.000 prezimujočih živali.</a:t>
            </a:r>
            <a:endParaRPr lang="en-US" sz="1830" dirty="0"/>
          </a:p>
        </p:txBody>
      </p:sp>
      <p:sp>
        <p:nvSpPr>
          <p:cNvPr id="11" name="Text 8"/>
          <p:cNvSpPr/>
          <p:nvPr/>
        </p:nvSpPr>
        <p:spPr>
          <a:xfrm>
            <a:off x="5120640" y="2688336"/>
            <a:ext cx="19202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850" b="1" dirty="0">
                <a:solidFill>
                  <a:srgbClr val="FFFFFF"/>
                </a:solidFill>
              </a:rPr>
              <a:t>ZGODILO SE JE</a:t>
            </a:r>
            <a:endParaRPr lang="en-US" sz="850" dirty="0"/>
          </a:p>
        </p:txBody>
      </p:sp>
      <p:sp>
        <p:nvSpPr>
          <p:cNvPr id="12" name="Text 9"/>
          <p:cNvSpPr/>
          <p:nvPr/>
        </p:nvSpPr>
        <p:spPr>
          <a:xfrm>
            <a:off x="5120640" y="2980944"/>
            <a:ext cx="6446520" cy="8412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830" dirty="0">
                <a:solidFill>
                  <a:srgbClr val="FFFFFF"/>
                </a:solidFill>
              </a:rPr>
              <a:t>BVerwG je odločil: sklep je nezakonit in se ne sme izvršiti. Presoja netopirjev in alternativ je bila nezadostna.</a:t>
            </a:r>
            <a:endParaRPr lang="en-US" sz="1830" dirty="0"/>
          </a:p>
        </p:txBody>
      </p:sp>
      <p:sp>
        <p:nvSpPr>
          <p:cNvPr id="13" name="Text 10"/>
          <p:cNvSpPr/>
          <p:nvPr/>
        </p:nvSpPr>
        <p:spPr>
          <a:xfrm>
            <a:off x="5120640" y="4169664"/>
            <a:ext cx="19202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850" b="1" dirty="0">
                <a:solidFill>
                  <a:srgbClr val="D32F2F"/>
                </a:solidFill>
              </a:rPr>
              <a:t>NAUK ZA ŠTURMOVEC</a:t>
            </a:r>
            <a:endParaRPr lang="en-US" sz="850" dirty="0"/>
          </a:p>
        </p:txBody>
      </p:sp>
      <p:sp>
        <p:nvSpPr>
          <p:cNvPr id="14" name="Text 11"/>
          <p:cNvSpPr/>
          <p:nvPr/>
        </p:nvSpPr>
        <p:spPr>
          <a:xfrm>
            <a:off x="5120640" y="4462272"/>
            <a:ext cx="6446520" cy="8412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830" b="1" dirty="0">
                <a:solidFill>
                  <a:srgbClr val="FFFFFF"/>
                </a:solidFill>
              </a:rPr>
              <a:t>Slabi podatki o vrstah + slaba obravnava alternativ = ustavljena avtocesta.</a:t>
            </a:r>
            <a:endParaRPr lang="en-US" sz="1830" dirty="0"/>
          </a:p>
        </p:txBody>
      </p:sp>
      <p:sp>
        <p:nvSpPr>
          <p:cNvPr id="15" name="Text 12"/>
          <p:cNvSpPr/>
          <p:nvPr/>
        </p:nvSpPr>
        <p:spPr>
          <a:xfrm>
            <a:off x="5074920" y="6473952"/>
            <a:ext cx="63093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520" dirty="0">
                <a:solidFill>
                  <a:srgbClr val="B8C1BA"/>
                </a:solidFill>
              </a:rPr>
              <a:t>Vir: BVerwG, 06.11.2013, 9 A 14.12.</a:t>
            </a:r>
            <a:endParaRPr lang="en-US" sz="52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0B0F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B0F0E"/>
          </a:solidFill>
          <a:ln w="12700">
            <a:solidFill>
              <a:srgbClr val="333333">
                <a:alpha val="0"/>
              </a:srgbClr>
            </a:solidFill>
            <a:prstDash val="solid"/>
          </a:ln>
        </p:spPr>
      </p:sp>
      <p:pic>
        <p:nvPicPr>
          <p:cNvPr id="3" name="Image 0" descr="/mnt/data/a_wide_photorealistic_daytime_landscape_shot_of_a.png"/>
          <p:cNvPicPr>
            <a:picLocks noChangeAspect="1"/>
          </p:cNvPicPr>
          <p:nvPr/>
        </p:nvPicPr>
        <p:blipFill>
          <a:blip r:embed="rId3"/>
          <a:srcRect l="30677" r="30677"/>
          <a:stretch/>
        </p:blipFill>
        <p:spPr>
          <a:xfrm>
            <a:off x="0" y="0"/>
            <a:ext cx="4709160" cy="68580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rgbClr val="050505">
              <a:alpha val="62000"/>
            </a:srgbClr>
          </a:solidFill>
          <a:ln w="12700">
            <a:solidFill>
              <a:srgbClr val="333333">
                <a:alpha val="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411480" y="347472"/>
            <a:ext cx="2011680" cy="384048"/>
          </a:xfrm>
          <a:prstGeom prst="roundRect">
            <a:avLst>
              <a:gd name="adj" fmla="val 19048"/>
            </a:avLst>
          </a:prstGeom>
          <a:solidFill>
            <a:srgbClr val="B00020"/>
          </a:solidFill>
          <a:ln w="12700">
            <a:solidFill>
              <a:srgbClr val="B00020">
                <a:alpha val="0"/>
              </a:srgbClr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521208" y="416052"/>
            <a:ext cx="179222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</a:rPr>
              <a:t>NEMČIJA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429768" y="5166360"/>
            <a:ext cx="39319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A143 Halle</a:t>
            </a:r>
            <a:endParaRPr lang="en-US" sz="2800" dirty="0"/>
          </a:p>
        </p:txBody>
      </p:sp>
      <p:sp>
        <p:nvSpPr>
          <p:cNvPr id="8" name="Text 5"/>
          <p:cNvSpPr/>
          <p:nvPr/>
        </p:nvSpPr>
        <p:spPr>
          <a:xfrm>
            <a:off x="5074920" y="502920"/>
            <a:ext cx="64922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Zahodna obvoznica Halle</a:t>
            </a:r>
            <a:endParaRPr lang="en-US" sz="2800" dirty="0"/>
          </a:p>
        </p:txBody>
      </p:sp>
      <p:sp>
        <p:nvSpPr>
          <p:cNvPr id="9" name="Text 6"/>
          <p:cNvSpPr/>
          <p:nvPr/>
        </p:nvSpPr>
        <p:spPr>
          <a:xfrm>
            <a:off x="5120640" y="1207008"/>
            <a:ext cx="19202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850" b="1" dirty="0">
                <a:solidFill>
                  <a:srgbClr val="D7A531"/>
                </a:solidFill>
              </a:rPr>
              <a:t>VAROVANO</a:t>
            </a:r>
            <a:endParaRPr lang="en-US" sz="850" dirty="0"/>
          </a:p>
        </p:txBody>
      </p:sp>
      <p:sp>
        <p:nvSpPr>
          <p:cNvPr id="10" name="Text 7"/>
          <p:cNvSpPr/>
          <p:nvPr/>
        </p:nvSpPr>
        <p:spPr>
          <a:xfrm>
            <a:off x="5120640" y="1499616"/>
            <a:ext cx="6446520" cy="8412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830" dirty="0">
                <a:solidFill>
                  <a:srgbClr val="FFFFFF"/>
                </a:solidFill>
              </a:rPr>
              <a:t>FFH območja Muschelkalkhänge westlich von Halle in Porphyrkuppenlandschaft nordwestlich Halle.</a:t>
            </a:r>
            <a:endParaRPr lang="en-US" sz="1830" dirty="0"/>
          </a:p>
        </p:txBody>
      </p:sp>
      <p:sp>
        <p:nvSpPr>
          <p:cNvPr id="11" name="Text 8"/>
          <p:cNvSpPr/>
          <p:nvPr/>
        </p:nvSpPr>
        <p:spPr>
          <a:xfrm>
            <a:off x="5120640" y="2688336"/>
            <a:ext cx="19202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850" b="1" dirty="0">
                <a:solidFill>
                  <a:srgbClr val="FFFFFF"/>
                </a:solidFill>
              </a:rPr>
              <a:t>ZGODILO SE JE</a:t>
            </a:r>
            <a:endParaRPr lang="en-US" sz="850" dirty="0"/>
          </a:p>
        </p:txBody>
      </p:sp>
      <p:sp>
        <p:nvSpPr>
          <p:cNvPr id="12" name="Text 9"/>
          <p:cNvSpPr/>
          <p:nvPr/>
        </p:nvSpPr>
        <p:spPr>
          <a:xfrm>
            <a:off x="5120640" y="2980944"/>
            <a:ext cx="6446520" cy="8412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830" dirty="0">
                <a:solidFill>
                  <a:srgbClr val="FFFFFF"/>
                </a:solidFill>
              </a:rPr>
              <a:t>BVerwG je plan razglasil za nezakonit in neizvršljiv; zeleni mostovi sami niso rešili problema.</a:t>
            </a:r>
            <a:endParaRPr lang="en-US" sz="1830" dirty="0"/>
          </a:p>
        </p:txBody>
      </p:sp>
      <p:sp>
        <p:nvSpPr>
          <p:cNvPr id="13" name="Text 10"/>
          <p:cNvSpPr/>
          <p:nvPr/>
        </p:nvSpPr>
        <p:spPr>
          <a:xfrm>
            <a:off x="5120640" y="4169664"/>
            <a:ext cx="19202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850" b="1" dirty="0">
                <a:solidFill>
                  <a:srgbClr val="D32F2F"/>
                </a:solidFill>
              </a:rPr>
              <a:t>NAUK ZA ŠTURMOVEC</a:t>
            </a:r>
            <a:endParaRPr lang="en-US" sz="850" dirty="0"/>
          </a:p>
        </p:txBody>
      </p:sp>
      <p:sp>
        <p:nvSpPr>
          <p:cNvPr id="14" name="Text 11"/>
          <p:cNvSpPr/>
          <p:nvPr/>
        </p:nvSpPr>
        <p:spPr>
          <a:xfrm>
            <a:off x="5120640" y="4462272"/>
            <a:ext cx="6446520" cy="8412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830" b="1" dirty="0">
                <a:solidFill>
                  <a:srgbClr val="FFFFFF"/>
                </a:solidFill>
              </a:rPr>
              <a:t>Tudi projekt državne prioritete pade, če FFH presoja ni prepričljiva.</a:t>
            </a:r>
            <a:endParaRPr lang="en-US" sz="1830" dirty="0"/>
          </a:p>
        </p:txBody>
      </p:sp>
      <p:sp>
        <p:nvSpPr>
          <p:cNvPr id="15" name="Text 12"/>
          <p:cNvSpPr/>
          <p:nvPr/>
        </p:nvSpPr>
        <p:spPr>
          <a:xfrm>
            <a:off x="5074920" y="6473952"/>
            <a:ext cx="63093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520" dirty="0">
                <a:solidFill>
                  <a:srgbClr val="B8C1BA"/>
                </a:solidFill>
              </a:rPr>
              <a:t>Vir: BVerwG, 17.01.2007, 9 A 20.05.</a:t>
            </a:r>
            <a:endParaRPr lang="en-US" sz="52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0B0F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B0F0E"/>
          </a:solidFill>
          <a:ln w="12700">
            <a:solidFill>
              <a:srgbClr val="333333">
                <a:alpha val="0"/>
              </a:srgbClr>
            </a:solidFill>
            <a:prstDash val="solid"/>
          </a:ln>
        </p:spPr>
      </p:sp>
      <p:pic>
        <p:nvPicPr>
          <p:cNvPr id="3" name="Image 0" descr="/mnt/data/a_wide_photorealistic_landscape_scene_viewed_from.png"/>
          <p:cNvPicPr>
            <a:picLocks noChangeAspect="1"/>
          </p:cNvPicPr>
          <p:nvPr/>
        </p:nvPicPr>
        <p:blipFill>
          <a:blip r:embed="rId3"/>
          <a:srcRect l="30677" r="30677"/>
          <a:stretch/>
        </p:blipFill>
        <p:spPr>
          <a:xfrm>
            <a:off x="0" y="0"/>
            <a:ext cx="4709160" cy="68580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rgbClr val="050505">
              <a:alpha val="62000"/>
            </a:srgbClr>
          </a:solidFill>
          <a:ln w="12700">
            <a:solidFill>
              <a:srgbClr val="333333">
                <a:alpha val="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411480" y="347472"/>
            <a:ext cx="2011680" cy="384048"/>
          </a:xfrm>
          <a:prstGeom prst="roundRect">
            <a:avLst>
              <a:gd name="adj" fmla="val 19048"/>
            </a:avLst>
          </a:prstGeom>
          <a:solidFill>
            <a:srgbClr val="B00020"/>
          </a:solidFill>
          <a:ln w="12700">
            <a:solidFill>
              <a:srgbClr val="B00020">
                <a:alpha val="0"/>
              </a:srgbClr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521208" y="416052"/>
            <a:ext cx="179222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</a:rPr>
              <a:t>NEMČIJA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429768" y="5166360"/>
            <a:ext cx="39319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A1 Eifel</a:t>
            </a:r>
            <a:endParaRPr lang="en-US" sz="2800" dirty="0"/>
          </a:p>
        </p:txBody>
      </p:sp>
      <p:sp>
        <p:nvSpPr>
          <p:cNvPr id="8" name="Text 5"/>
          <p:cNvSpPr/>
          <p:nvPr/>
        </p:nvSpPr>
        <p:spPr>
          <a:xfrm>
            <a:off x="5074920" y="502920"/>
            <a:ext cx="64922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A1 Blankenheim–Kelberg</a:t>
            </a:r>
            <a:endParaRPr lang="en-US" sz="2800" dirty="0"/>
          </a:p>
        </p:txBody>
      </p:sp>
      <p:sp>
        <p:nvSpPr>
          <p:cNvPr id="9" name="Text 6"/>
          <p:cNvSpPr/>
          <p:nvPr/>
        </p:nvSpPr>
        <p:spPr>
          <a:xfrm>
            <a:off x="5120640" y="1207008"/>
            <a:ext cx="19202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850" b="1" dirty="0">
                <a:solidFill>
                  <a:srgbClr val="D7A531"/>
                </a:solidFill>
              </a:rPr>
              <a:t>VAROVANO</a:t>
            </a:r>
            <a:endParaRPr lang="en-US" sz="850" dirty="0"/>
          </a:p>
        </p:txBody>
      </p:sp>
      <p:sp>
        <p:nvSpPr>
          <p:cNvPr id="10" name="Text 7"/>
          <p:cNvSpPr/>
          <p:nvPr/>
        </p:nvSpPr>
        <p:spPr>
          <a:xfrm>
            <a:off x="5120640" y="1499616"/>
            <a:ext cx="6446520" cy="8412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830" dirty="0">
                <a:solidFill>
                  <a:srgbClr val="FFFFFF"/>
                </a:solidFill>
              </a:rPr>
              <a:t>Šest evropskih varovanih območij: tri ptičja in tri FFH območja.</a:t>
            </a:r>
            <a:endParaRPr lang="en-US" sz="1830" dirty="0"/>
          </a:p>
        </p:txBody>
      </p:sp>
      <p:sp>
        <p:nvSpPr>
          <p:cNvPr id="11" name="Text 8"/>
          <p:cNvSpPr/>
          <p:nvPr/>
        </p:nvSpPr>
        <p:spPr>
          <a:xfrm>
            <a:off x="5120640" y="2688336"/>
            <a:ext cx="19202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850" b="1" dirty="0">
                <a:solidFill>
                  <a:srgbClr val="FFFFFF"/>
                </a:solidFill>
              </a:rPr>
              <a:t>ZGODILO SE JE</a:t>
            </a:r>
            <a:endParaRPr lang="en-US" sz="850" dirty="0"/>
          </a:p>
        </p:txBody>
      </p:sp>
      <p:sp>
        <p:nvSpPr>
          <p:cNvPr id="12" name="Text 9"/>
          <p:cNvSpPr/>
          <p:nvPr/>
        </p:nvSpPr>
        <p:spPr>
          <a:xfrm>
            <a:off x="5120640" y="2980944"/>
            <a:ext cx="6446520" cy="8412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830" dirty="0">
                <a:solidFill>
                  <a:srgbClr val="FFFFFF"/>
                </a:solidFill>
              </a:rPr>
              <a:t>Približno 25 km manjkajoče povezave se rešuje desetletja. Promet: približno 17.200–24.100 vozil/dan.</a:t>
            </a:r>
            <a:endParaRPr lang="en-US" sz="1830" dirty="0"/>
          </a:p>
        </p:txBody>
      </p:sp>
      <p:sp>
        <p:nvSpPr>
          <p:cNvPr id="13" name="Text 10"/>
          <p:cNvSpPr/>
          <p:nvPr/>
        </p:nvSpPr>
        <p:spPr>
          <a:xfrm>
            <a:off x="5120640" y="4169664"/>
            <a:ext cx="19202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850" b="1" dirty="0">
                <a:solidFill>
                  <a:srgbClr val="D32F2F"/>
                </a:solidFill>
              </a:rPr>
              <a:t>NAUK ZA ŠTURMOVEC</a:t>
            </a:r>
            <a:endParaRPr lang="en-US" sz="850" dirty="0"/>
          </a:p>
        </p:txBody>
      </p:sp>
      <p:sp>
        <p:nvSpPr>
          <p:cNvPr id="14" name="Text 11"/>
          <p:cNvSpPr/>
          <p:nvPr/>
        </p:nvSpPr>
        <p:spPr>
          <a:xfrm>
            <a:off x="5120640" y="4462272"/>
            <a:ext cx="6446520" cy="8412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830" b="1" dirty="0">
                <a:solidFill>
                  <a:srgbClr val="FFFFFF"/>
                </a:solidFill>
              </a:rPr>
              <a:t>20.000 vozil/dan skozi varovan prostor pomeni ekstremne dokaze, mostove, CEF ukrepe in sodne postopke.</a:t>
            </a:r>
            <a:endParaRPr lang="en-US" sz="1830" dirty="0"/>
          </a:p>
        </p:txBody>
      </p:sp>
      <p:sp>
        <p:nvSpPr>
          <p:cNvPr id="15" name="Text 12"/>
          <p:cNvSpPr/>
          <p:nvPr/>
        </p:nvSpPr>
        <p:spPr>
          <a:xfrm>
            <a:off x="5074920" y="6473952"/>
            <a:ext cx="63093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520" dirty="0">
                <a:solidFill>
                  <a:srgbClr val="B8C1BA"/>
                </a:solidFill>
              </a:rPr>
              <a:t>Vir: Autobahn GmbH A1 Lückenschluss; BVerwG 18.11.2025, 9 A 1.24.</a:t>
            </a:r>
            <a:endParaRPr lang="en-US" sz="52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0B0F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B0F0E"/>
          </a:solidFill>
          <a:ln w="12700">
            <a:solidFill>
              <a:srgbClr val="333333">
                <a:alpha val="0"/>
              </a:srgbClr>
            </a:solidFill>
            <a:prstDash val="solid"/>
          </a:ln>
        </p:spPr>
      </p:sp>
      <p:pic>
        <p:nvPicPr>
          <p:cNvPr id="3" name="Image 0" descr="/mnt/data/a_high_resolution_photorealistic_composite_illustr.png"/>
          <p:cNvPicPr>
            <a:picLocks noChangeAspect="1"/>
          </p:cNvPicPr>
          <p:nvPr/>
        </p:nvPicPr>
        <p:blipFill>
          <a:blip r:embed="rId3"/>
          <a:srcRect l="30677" r="30677"/>
          <a:stretch/>
        </p:blipFill>
        <p:spPr>
          <a:xfrm>
            <a:off x="0" y="0"/>
            <a:ext cx="4709160" cy="68580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rgbClr val="050505">
              <a:alpha val="62000"/>
            </a:srgbClr>
          </a:solidFill>
          <a:ln w="12700">
            <a:solidFill>
              <a:srgbClr val="333333">
                <a:alpha val="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411480" y="347472"/>
            <a:ext cx="2011680" cy="384048"/>
          </a:xfrm>
          <a:prstGeom prst="roundRect">
            <a:avLst>
              <a:gd name="adj" fmla="val 19048"/>
            </a:avLst>
          </a:prstGeom>
          <a:solidFill>
            <a:srgbClr val="B00020"/>
          </a:solidFill>
          <a:ln w="12700">
            <a:solidFill>
              <a:srgbClr val="B00020">
                <a:alpha val="0"/>
              </a:srgbClr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521208" y="416052"/>
            <a:ext cx="179222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</a:rPr>
              <a:t>PORTUGALSKA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429768" y="5166360"/>
            <a:ext cx="39319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Castro Verde</a:t>
            </a:r>
            <a:endParaRPr lang="en-US" sz="2800" dirty="0"/>
          </a:p>
        </p:txBody>
      </p:sp>
      <p:sp>
        <p:nvSpPr>
          <p:cNvPr id="8" name="Text 5"/>
          <p:cNvSpPr/>
          <p:nvPr/>
        </p:nvSpPr>
        <p:spPr>
          <a:xfrm>
            <a:off x="5074920" y="502920"/>
            <a:ext cx="64922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A2 Lisboa–Algarve</a:t>
            </a:r>
            <a:endParaRPr lang="en-US" sz="2800" dirty="0"/>
          </a:p>
        </p:txBody>
      </p:sp>
      <p:sp>
        <p:nvSpPr>
          <p:cNvPr id="9" name="Text 6"/>
          <p:cNvSpPr/>
          <p:nvPr/>
        </p:nvSpPr>
        <p:spPr>
          <a:xfrm>
            <a:off x="5120640" y="1207008"/>
            <a:ext cx="19202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850" b="1" dirty="0">
                <a:solidFill>
                  <a:srgbClr val="D7A531"/>
                </a:solidFill>
              </a:rPr>
              <a:t>VAROVANO</a:t>
            </a:r>
            <a:endParaRPr lang="en-US" sz="850" dirty="0"/>
          </a:p>
        </p:txBody>
      </p:sp>
      <p:sp>
        <p:nvSpPr>
          <p:cNvPr id="10" name="Text 7"/>
          <p:cNvSpPr/>
          <p:nvPr/>
        </p:nvSpPr>
        <p:spPr>
          <a:xfrm>
            <a:off x="5120640" y="1499616"/>
            <a:ext cx="6446520" cy="8412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830" dirty="0">
                <a:solidFill>
                  <a:srgbClr val="FFFFFF"/>
                </a:solidFill>
              </a:rPr>
              <a:t>Special Protection Area Castro Verde — varovano območje ptic.</a:t>
            </a:r>
            <a:endParaRPr lang="en-US" sz="1830" dirty="0"/>
          </a:p>
        </p:txBody>
      </p:sp>
      <p:sp>
        <p:nvSpPr>
          <p:cNvPr id="11" name="Text 8"/>
          <p:cNvSpPr/>
          <p:nvPr/>
        </p:nvSpPr>
        <p:spPr>
          <a:xfrm>
            <a:off x="5120640" y="2688336"/>
            <a:ext cx="19202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850" b="1" dirty="0">
                <a:solidFill>
                  <a:srgbClr val="FFFFFF"/>
                </a:solidFill>
              </a:rPr>
              <a:t>ZGODILO SE JE</a:t>
            </a:r>
            <a:endParaRPr lang="en-US" sz="850" dirty="0"/>
          </a:p>
        </p:txBody>
      </p:sp>
      <p:sp>
        <p:nvSpPr>
          <p:cNvPr id="12" name="Text 9"/>
          <p:cNvSpPr/>
          <p:nvPr/>
        </p:nvSpPr>
        <p:spPr>
          <a:xfrm>
            <a:off x="5120640" y="2980944"/>
            <a:ext cx="6446520" cy="8412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830" dirty="0">
                <a:solidFill>
                  <a:srgbClr val="FFFFFF"/>
                </a:solidFill>
              </a:rPr>
              <a:t>Sodišče EU je razsodilo proti Portugalski: negativna presoja in nedokazane alternative.</a:t>
            </a:r>
            <a:endParaRPr lang="en-US" sz="1830" dirty="0"/>
          </a:p>
        </p:txBody>
      </p:sp>
      <p:sp>
        <p:nvSpPr>
          <p:cNvPr id="13" name="Text 10"/>
          <p:cNvSpPr/>
          <p:nvPr/>
        </p:nvSpPr>
        <p:spPr>
          <a:xfrm>
            <a:off x="5120640" y="4169664"/>
            <a:ext cx="19202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850" b="1" dirty="0">
                <a:solidFill>
                  <a:srgbClr val="D32F2F"/>
                </a:solidFill>
              </a:rPr>
              <a:t>NAUK ZA ŠTURMOVEC</a:t>
            </a:r>
            <a:endParaRPr lang="en-US" sz="850" dirty="0"/>
          </a:p>
        </p:txBody>
      </p:sp>
      <p:sp>
        <p:nvSpPr>
          <p:cNvPr id="14" name="Text 11"/>
          <p:cNvSpPr/>
          <p:nvPr/>
        </p:nvSpPr>
        <p:spPr>
          <a:xfrm>
            <a:off x="5120640" y="4462272"/>
            <a:ext cx="6446520" cy="8412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830" b="1" dirty="0">
                <a:solidFill>
                  <a:srgbClr val="FFFFFF"/>
                </a:solidFill>
              </a:rPr>
              <a:t>Če obstajajo alternative, država ne more reči “javni interes” in vseeno peljati čez habitat.</a:t>
            </a:r>
            <a:endParaRPr lang="en-US" sz="1830" dirty="0"/>
          </a:p>
        </p:txBody>
      </p:sp>
      <p:sp>
        <p:nvSpPr>
          <p:cNvPr id="15" name="Text 12"/>
          <p:cNvSpPr/>
          <p:nvPr/>
        </p:nvSpPr>
        <p:spPr>
          <a:xfrm>
            <a:off x="5074920" y="6473952"/>
            <a:ext cx="63093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520" dirty="0">
                <a:solidFill>
                  <a:srgbClr val="B8C1BA"/>
                </a:solidFill>
              </a:rPr>
              <a:t>Vir: Sodišče EU, C-239/04 Komisija proti Portugalski.</a:t>
            </a:r>
            <a:endParaRPr lang="en-US" sz="52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0B0F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B0F0E"/>
          </a:solidFill>
          <a:ln w="12700">
            <a:solidFill>
              <a:srgbClr val="333333">
                <a:alpha val="0"/>
              </a:srgbClr>
            </a:solidFill>
            <a:prstDash val="solid"/>
          </a:ln>
        </p:spPr>
      </p:sp>
      <p:pic>
        <p:nvPicPr>
          <p:cNvPr id="3" name="Image 0" descr="/mnt/data/a_wide_realistic_landscape_photograph_of_a_tranqu.png"/>
          <p:cNvPicPr>
            <a:picLocks noChangeAspect="1"/>
          </p:cNvPicPr>
          <p:nvPr/>
        </p:nvPicPr>
        <p:blipFill>
          <a:blip r:embed="rId3"/>
          <a:srcRect l="30677" r="30677"/>
          <a:stretch/>
        </p:blipFill>
        <p:spPr>
          <a:xfrm>
            <a:off x="0" y="0"/>
            <a:ext cx="4709160" cy="68580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rgbClr val="050505">
              <a:alpha val="62000"/>
            </a:srgbClr>
          </a:solidFill>
          <a:ln w="12700">
            <a:solidFill>
              <a:srgbClr val="333333">
                <a:alpha val="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411480" y="347472"/>
            <a:ext cx="2011680" cy="384048"/>
          </a:xfrm>
          <a:prstGeom prst="roundRect">
            <a:avLst>
              <a:gd name="adj" fmla="val 19048"/>
            </a:avLst>
          </a:prstGeom>
          <a:solidFill>
            <a:srgbClr val="B00020"/>
          </a:solidFill>
          <a:ln w="12700">
            <a:solidFill>
              <a:srgbClr val="B00020">
                <a:alpha val="0"/>
              </a:srgbClr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521208" y="416052"/>
            <a:ext cx="179222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</a:rPr>
              <a:t>AVSTRIJA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429768" y="5166360"/>
            <a:ext cx="39319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S18 Bodensee</a:t>
            </a:r>
            <a:endParaRPr lang="en-US" sz="2800" dirty="0"/>
          </a:p>
        </p:txBody>
      </p:sp>
      <p:sp>
        <p:nvSpPr>
          <p:cNvPr id="8" name="Text 5"/>
          <p:cNvSpPr/>
          <p:nvPr/>
        </p:nvSpPr>
        <p:spPr>
          <a:xfrm>
            <a:off x="5074920" y="502920"/>
            <a:ext cx="64922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S18 / povezava A14–Švica</a:t>
            </a:r>
            <a:endParaRPr lang="en-US" sz="2800" dirty="0"/>
          </a:p>
        </p:txBody>
      </p:sp>
      <p:sp>
        <p:nvSpPr>
          <p:cNvPr id="9" name="Text 6"/>
          <p:cNvSpPr/>
          <p:nvPr/>
        </p:nvSpPr>
        <p:spPr>
          <a:xfrm>
            <a:off x="5120640" y="1207008"/>
            <a:ext cx="19202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850" b="1" dirty="0">
                <a:solidFill>
                  <a:srgbClr val="D7A531"/>
                </a:solidFill>
              </a:rPr>
              <a:t>VAROVANO</a:t>
            </a:r>
            <a:endParaRPr lang="en-US" sz="850" dirty="0"/>
          </a:p>
        </p:txBody>
      </p:sp>
      <p:sp>
        <p:nvSpPr>
          <p:cNvPr id="10" name="Text 7"/>
          <p:cNvSpPr/>
          <p:nvPr/>
        </p:nvSpPr>
        <p:spPr>
          <a:xfrm>
            <a:off x="5120640" y="1499616"/>
            <a:ext cx="6446520" cy="8412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830" dirty="0">
                <a:solidFill>
                  <a:srgbClr val="FFFFFF"/>
                </a:solidFill>
              </a:rPr>
              <a:t>Varstvo ptic in evropsko varovana območja v okolici Lauteracher Ried.</a:t>
            </a:r>
            <a:endParaRPr lang="en-US" sz="1830" dirty="0"/>
          </a:p>
        </p:txBody>
      </p:sp>
      <p:sp>
        <p:nvSpPr>
          <p:cNvPr id="11" name="Text 8"/>
          <p:cNvSpPr/>
          <p:nvPr/>
        </p:nvSpPr>
        <p:spPr>
          <a:xfrm>
            <a:off x="5120640" y="2688336"/>
            <a:ext cx="19202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850" b="1" dirty="0">
                <a:solidFill>
                  <a:srgbClr val="FFFFFF"/>
                </a:solidFill>
              </a:rPr>
              <a:t>ZGODILO SE JE</a:t>
            </a:r>
            <a:endParaRPr lang="en-US" sz="850" dirty="0"/>
          </a:p>
        </p:txBody>
      </p:sp>
      <p:sp>
        <p:nvSpPr>
          <p:cNvPr id="12" name="Text 9"/>
          <p:cNvSpPr/>
          <p:nvPr/>
        </p:nvSpPr>
        <p:spPr>
          <a:xfrm>
            <a:off x="5120640" y="2980944"/>
            <a:ext cx="6446520" cy="8412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830" dirty="0">
                <a:solidFill>
                  <a:srgbClr val="FFFFFF"/>
                </a:solidFill>
              </a:rPr>
              <a:t>Prvotna trasa je po pravnih postopkih postala praktično neizvedljiva; iskale so se nove variante.</a:t>
            </a:r>
            <a:endParaRPr lang="en-US" sz="1830" dirty="0"/>
          </a:p>
        </p:txBody>
      </p:sp>
      <p:sp>
        <p:nvSpPr>
          <p:cNvPr id="13" name="Text 10"/>
          <p:cNvSpPr/>
          <p:nvPr/>
        </p:nvSpPr>
        <p:spPr>
          <a:xfrm>
            <a:off x="5120640" y="4169664"/>
            <a:ext cx="19202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850" b="1" dirty="0">
                <a:solidFill>
                  <a:srgbClr val="D32F2F"/>
                </a:solidFill>
              </a:rPr>
              <a:t>NAUK ZA ŠTURMOVEC</a:t>
            </a:r>
            <a:endParaRPr lang="en-US" sz="850" dirty="0"/>
          </a:p>
        </p:txBody>
      </p:sp>
      <p:sp>
        <p:nvSpPr>
          <p:cNvPr id="14" name="Text 11"/>
          <p:cNvSpPr/>
          <p:nvPr/>
        </p:nvSpPr>
        <p:spPr>
          <a:xfrm>
            <a:off x="5120640" y="4462272"/>
            <a:ext cx="6446520" cy="8412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830" b="1" dirty="0">
                <a:solidFill>
                  <a:srgbClr val="FFFFFF"/>
                </a:solidFill>
              </a:rPr>
              <a:t>Tudi obrobni funkcionalni habitati ptic lahko podrejo traso.</a:t>
            </a:r>
            <a:endParaRPr lang="en-US" sz="1830" dirty="0"/>
          </a:p>
        </p:txBody>
      </p:sp>
      <p:sp>
        <p:nvSpPr>
          <p:cNvPr id="15" name="Text 12"/>
          <p:cNvSpPr/>
          <p:nvPr/>
        </p:nvSpPr>
        <p:spPr>
          <a:xfrm>
            <a:off x="5074920" y="6473952"/>
            <a:ext cx="63093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520" dirty="0">
                <a:solidFill>
                  <a:srgbClr val="B8C1BA"/>
                </a:solidFill>
              </a:rPr>
              <a:t>Viri: javni povzetki S18 / Natura 2000 Soren, Gleggen–Köblern, Schweizer Ried.</a:t>
            </a:r>
            <a:endParaRPr lang="en-US" sz="52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moody_nighttime_roadside_wildlife_scene_a_dark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50505">
              <a:alpha val="75000"/>
            </a:srgbClr>
          </a:solidFill>
          <a:ln w="12700">
            <a:solidFill>
              <a:srgbClr val="050505">
                <a:alpha val="0"/>
              </a:srgbClr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530352" y="164592"/>
            <a:ext cx="74980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850" b="1" dirty="0">
                <a:solidFill>
                  <a:srgbClr val="D7A531"/>
                </a:solidFill>
              </a:rPr>
              <a:t>20.000 VOZIL/DAN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685800" y="777240"/>
            <a:ext cx="1097280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7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Cesta ni samo asfalt. Je 24-urni pritisk.</a:t>
            </a:r>
            <a:endParaRPr lang="en-US" sz="3700" dirty="0"/>
          </a:p>
        </p:txBody>
      </p:sp>
      <p:sp>
        <p:nvSpPr>
          <p:cNvPr id="6" name="Text 3"/>
          <p:cNvSpPr/>
          <p:nvPr/>
        </p:nvSpPr>
        <p:spPr>
          <a:xfrm>
            <a:off x="841248" y="1783080"/>
            <a:ext cx="2011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500" b="1" dirty="0">
                <a:solidFill>
                  <a:srgbClr val="D7A531"/>
                </a:solidFill>
              </a:rPr>
              <a:t>HRUP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2999232" y="1783080"/>
            <a:ext cx="7772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700" b="1" dirty="0">
                <a:solidFill>
                  <a:srgbClr val="FFFFFF"/>
                </a:solidFill>
              </a:rPr>
              <a:t>ptice se umikajo, gnezdenje je moteno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841248" y="2587752"/>
            <a:ext cx="2011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500" b="1" dirty="0">
                <a:solidFill>
                  <a:srgbClr val="D7A531"/>
                </a:solidFill>
              </a:rPr>
              <a:t>SVETLOBA</a:t>
            </a:r>
            <a:endParaRPr lang="en-US" sz="1500" dirty="0"/>
          </a:p>
        </p:txBody>
      </p:sp>
      <p:sp>
        <p:nvSpPr>
          <p:cNvPr id="9" name="Text 6"/>
          <p:cNvSpPr/>
          <p:nvPr/>
        </p:nvSpPr>
        <p:spPr>
          <a:xfrm>
            <a:off x="2999232" y="2587752"/>
            <a:ext cx="7772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700" b="1" dirty="0">
                <a:solidFill>
                  <a:srgbClr val="FFFFFF"/>
                </a:solidFill>
              </a:rPr>
              <a:t>nočne vrste izgubijo mir in orientacijo</a:t>
            </a: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841248" y="3392424"/>
            <a:ext cx="2011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500" b="1" dirty="0">
                <a:solidFill>
                  <a:srgbClr val="D7A531"/>
                </a:solidFill>
              </a:rPr>
              <a:t>EMISIJE</a:t>
            </a:r>
            <a:endParaRPr lang="en-US" sz="1500" dirty="0"/>
          </a:p>
        </p:txBody>
      </p:sp>
      <p:sp>
        <p:nvSpPr>
          <p:cNvPr id="11" name="Text 8"/>
          <p:cNvSpPr/>
          <p:nvPr/>
        </p:nvSpPr>
        <p:spPr>
          <a:xfrm>
            <a:off x="2999232" y="3392424"/>
            <a:ext cx="7772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700" b="1" dirty="0">
                <a:solidFill>
                  <a:srgbClr val="FFFFFF"/>
                </a:solidFill>
              </a:rPr>
              <a:t>delci in kemikalije se nalagajo v tleh in vodi</a:t>
            </a:r>
            <a:endParaRPr lang="en-US" sz="1700" dirty="0"/>
          </a:p>
        </p:txBody>
      </p:sp>
      <p:sp>
        <p:nvSpPr>
          <p:cNvPr id="12" name="Text 9"/>
          <p:cNvSpPr/>
          <p:nvPr/>
        </p:nvSpPr>
        <p:spPr>
          <a:xfrm>
            <a:off x="841248" y="4197096"/>
            <a:ext cx="2011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500" b="1" dirty="0">
                <a:solidFill>
                  <a:srgbClr val="D7A531"/>
                </a:solidFill>
              </a:rPr>
              <a:t>VODA</a:t>
            </a:r>
            <a:endParaRPr lang="en-US" sz="1500" dirty="0"/>
          </a:p>
        </p:txBody>
      </p:sp>
      <p:sp>
        <p:nvSpPr>
          <p:cNvPr id="13" name="Text 10"/>
          <p:cNvSpPr/>
          <p:nvPr/>
        </p:nvSpPr>
        <p:spPr>
          <a:xfrm>
            <a:off x="2999232" y="4197096"/>
            <a:ext cx="7772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700" b="1" dirty="0">
                <a:solidFill>
                  <a:srgbClr val="FFFFFF"/>
                </a:solidFill>
              </a:rPr>
              <a:t>nasipi, odvodnja in soli spremenijo mokrišče</a:t>
            </a:r>
            <a:endParaRPr lang="en-US" sz="1700" dirty="0"/>
          </a:p>
        </p:txBody>
      </p:sp>
      <p:sp>
        <p:nvSpPr>
          <p:cNvPr id="14" name="Text 11"/>
          <p:cNvSpPr/>
          <p:nvPr/>
        </p:nvSpPr>
        <p:spPr>
          <a:xfrm>
            <a:off x="841248" y="5001768"/>
            <a:ext cx="2011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500" b="1" dirty="0">
                <a:solidFill>
                  <a:srgbClr val="D7A531"/>
                </a:solidFill>
              </a:rPr>
              <a:t>PRESEK POTI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2999232" y="5001768"/>
            <a:ext cx="7772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700" b="1" dirty="0">
                <a:solidFill>
                  <a:srgbClr val="FFFFFF"/>
                </a:solidFill>
              </a:rPr>
              <a:t>živali izgubijo varen prehod med deli habitata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868680" y="5806440"/>
            <a:ext cx="105156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2100" b="1" dirty="0">
                <a:solidFill>
                  <a:srgbClr val="D32F2F"/>
                </a:solidFill>
              </a:rPr>
              <a:t>Zato “saj cesta ne gre po sredini” ni strokoven odgovor.</a:t>
            </a:r>
            <a:endParaRPr lang="en-US" sz="2100" dirty="0"/>
          </a:p>
        </p:txBody>
      </p:sp>
      <p:sp>
        <p:nvSpPr>
          <p:cNvPr id="17" name="Text 14"/>
          <p:cNvSpPr/>
          <p:nvPr/>
        </p:nvSpPr>
        <p:spPr>
          <a:xfrm>
            <a:off x="502920" y="6565392"/>
            <a:ext cx="111556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560" dirty="0">
                <a:solidFill>
                  <a:srgbClr val="B8C1BA"/>
                </a:solidFill>
              </a:rPr>
              <a:t>Presoja mora obravnavati neposredne, posredne in kumulativne vplive na varstvene cilje območja.</a:t>
            </a:r>
            <a:endParaRPr lang="en-US" sz="56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50505"/>
          </a:solidFill>
          <a:ln w="12700">
            <a:solidFill>
              <a:srgbClr val="333333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731520" y="502920"/>
            <a:ext cx="1965960" cy="384048"/>
          </a:xfrm>
          <a:prstGeom prst="roundRect">
            <a:avLst>
              <a:gd name="adj" fmla="val 19048"/>
            </a:avLst>
          </a:prstGeom>
          <a:solidFill>
            <a:srgbClr val="B00020"/>
          </a:solidFill>
          <a:ln w="12700">
            <a:solidFill>
              <a:srgbClr val="B00020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41248" y="571500"/>
            <a:ext cx="174650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FFFFF"/>
                </a:solidFill>
              </a:rPr>
              <a:t>ZAKLJUČEK</a:t>
            </a:r>
            <a:endParaRPr lang="en-US" sz="1300" dirty="0"/>
          </a:p>
        </p:txBody>
      </p:sp>
      <p:sp>
        <p:nvSpPr>
          <p:cNvPr id="5" name="Text 3"/>
          <p:cNvSpPr/>
          <p:nvPr/>
        </p:nvSpPr>
        <p:spPr>
          <a:xfrm>
            <a:off x="777240" y="1325880"/>
            <a:ext cx="1078992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45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Če obstaja druga varianta,</a:t>
            </a:r>
            <a:endParaRPr lang="en-US" sz="4500" dirty="0"/>
          </a:p>
        </p:txBody>
      </p:sp>
      <p:sp>
        <p:nvSpPr>
          <p:cNvPr id="6" name="Text 4"/>
          <p:cNvSpPr/>
          <p:nvPr/>
        </p:nvSpPr>
        <p:spPr>
          <a:xfrm>
            <a:off x="777240" y="2240280"/>
            <a:ext cx="10789920" cy="11430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4300" b="1" dirty="0">
                <a:solidFill>
                  <a:srgbClr val="D32F2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trasa čez habitat Šturmovca nima pravne prihodnosti.</a:t>
            </a:r>
            <a:endParaRPr lang="en-US" sz="4300" dirty="0"/>
          </a:p>
        </p:txBody>
      </p:sp>
      <p:sp>
        <p:nvSpPr>
          <p:cNvPr id="7" name="Text 5"/>
          <p:cNvSpPr/>
          <p:nvPr/>
        </p:nvSpPr>
        <p:spPr>
          <a:xfrm>
            <a:off x="822960" y="3977640"/>
            <a:ext cx="1056132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D7A531"/>
                </a:solidFill>
              </a:rPr>
              <a:t>Naloga investitorja ni najti najkrajše črte. Naloga je dokazati, da ni izvedljive manj škodljive </a:t>
            </a:r>
            <a:r>
              <a:rPr lang="en-US" sz="2400" b="1" dirty="0" err="1">
                <a:solidFill>
                  <a:srgbClr val="D7A531"/>
                </a:solidFill>
              </a:rPr>
              <a:t>trase</a:t>
            </a:r>
            <a:r>
              <a:rPr lang="en-US" sz="2400" b="1" dirty="0">
                <a:solidFill>
                  <a:srgbClr val="D7A531"/>
                </a:solidFill>
              </a:rPr>
              <a:t>. </a:t>
            </a:r>
            <a:r>
              <a:rPr lang="en-US" sz="2400" b="1" dirty="0" err="1">
                <a:solidFill>
                  <a:srgbClr val="D7A531"/>
                </a:solidFill>
              </a:rPr>
              <a:t>Ptuj</a:t>
            </a:r>
            <a:r>
              <a:rPr lang="en-US" sz="2400" b="1" dirty="0">
                <a:solidFill>
                  <a:srgbClr val="D7A531"/>
                </a:solidFill>
              </a:rPr>
              <a:t> pa </a:t>
            </a:r>
            <a:r>
              <a:rPr lang="en-US" sz="2400" b="1" dirty="0" err="1">
                <a:solidFill>
                  <a:srgbClr val="D7A531"/>
                </a:solidFill>
              </a:rPr>
              <a:t>ima</a:t>
            </a:r>
            <a:r>
              <a:rPr lang="en-US" sz="2400" b="1" dirty="0">
                <a:solidFill>
                  <a:srgbClr val="D7A531"/>
                </a:solidFill>
              </a:rPr>
              <a:t> </a:t>
            </a:r>
            <a:r>
              <a:rPr lang="en-US" sz="2400" b="1" dirty="0" err="1">
                <a:solidFill>
                  <a:srgbClr val="D7A531"/>
                </a:solidFill>
              </a:rPr>
              <a:t>narisanih</a:t>
            </a:r>
            <a:r>
              <a:rPr lang="en-US" sz="2400" b="1" dirty="0">
                <a:solidFill>
                  <a:srgbClr val="D7A531"/>
                </a:solidFill>
              </a:rPr>
              <a:t> 12 variant, ki ne </a:t>
            </a:r>
            <a:r>
              <a:rPr lang="en-US" sz="2400" b="1" dirty="0" err="1">
                <a:solidFill>
                  <a:srgbClr val="D7A531"/>
                </a:solidFill>
              </a:rPr>
              <a:t>posežejo</a:t>
            </a:r>
            <a:r>
              <a:rPr lang="en-US" sz="2400" b="1" dirty="0">
                <a:solidFill>
                  <a:srgbClr val="D7A531"/>
                </a:solidFill>
              </a:rPr>
              <a:t> v </a:t>
            </a:r>
            <a:r>
              <a:rPr lang="en-US" sz="2400" b="1" dirty="0" err="1">
                <a:solidFill>
                  <a:srgbClr val="D7A531"/>
                </a:solidFill>
              </a:rPr>
              <a:t>Šturmovec</a:t>
            </a:r>
            <a:r>
              <a:rPr lang="en-US" sz="2400" b="1" dirty="0">
                <a:solidFill>
                  <a:srgbClr val="D7A531"/>
                </a:solidFill>
              </a:rPr>
              <a:t>.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502920" y="6565392"/>
            <a:ext cx="111556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560" dirty="0">
                <a:solidFill>
                  <a:srgbClr val="B8C1BA"/>
                </a:solidFill>
              </a:rPr>
              <a:t>Šturmovec: Krajinski park + Natura 2000 Drava + habitatne cone = najstrožji dokazni režim.</a:t>
            </a:r>
            <a:endParaRPr lang="en-US" sz="56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4F0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4F0E7"/>
          </a:solidFill>
          <a:ln w="12700">
            <a:solidFill>
              <a:srgbClr val="333333">
                <a:alpha val="0"/>
              </a:srgbClr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502920" y="384048"/>
            <a:ext cx="1115568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100" b="1" dirty="0">
                <a:solidFill>
                  <a:srgbClr val="0B0F0E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Kaj moramo zahtevati pred vsako razpravo o trasi</a:t>
            </a:r>
            <a:endParaRPr lang="en-US" sz="3100" dirty="0"/>
          </a:p>
        </p:txBody>
      </p:sp>
      <p:sp>
        <p:nvSpPr>
          <p:cNvPr id="4" name="Shape 2"/>
          <p:cNvSpPr/>
          <p:nvPr/>
        </p:nvSpPr>
        <p:spPr>
          <a:xfrm>
            <a:off x="822960" y="1234440"/>
            <a:ext cx="502920" cy="502920"/>
          </a:xfrm>
          <a:prstGeom prst="roundRect">
            <a:avLst>
              <a:gd name="adj" fmla="val 10909"/>
            </a:avLst>
          </a:prstGeom>
          <a:solidFill>
            <a:srgbClr val="B00020"/>
          </a:solidFill>
          <a:ln w="12700">
            <a:solidFill>
              <a:srgbClr val="B00020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932688" y="1307592"/>
            <a:ext cx="2743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FFFFFF"/>
                </a:solidFill>
              </a:rPr>
              <a:t>1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1554480" y="1261872"/>
            <a:ext cx="97840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850" b="1" dirty="0">
                <a:solidFill>
                  <a:srgbClr val="0B0F0E"/>
                </a:solidFill>
              </a:rPr>
              <a:t>Karte vseh con kvalifikacijskih vrst in habitatnih tipov za območje Drava / Šturmovec.</a:t>
            </a:r>
            <a:endParaRPr lang="en-US" sz="1850" dirty="0"/>
          </a:p>
        </p:txBody>
      </p:sp>
      <p:sp>
        <p:nvSpPr>
          <p:cNvPr id="7" name="Shape 5"/>
          <p:cNvSpPr/>
          <p:nvPr/>
        </p:nvSpPr>
        <p:spPr>
          <a:xfrm>
            <a:off x="822960" y="2057400"/>
            <a:ext cx="502920" cy="502920"/>
          </a:xfrm>
          <a:prstGeom prst="roundRect">
            <a:avLst>
              <a:gd name="adj" fmla="val 10909"/>
            </a:avLst>
          </a:prstGeom>
          <a:solidFill>
            <a:srgbClr val="B00020"/>
          </a:solidFill>
          <a:ln w="12700">
            <a:solidFill>
              <a:srgbClr val="B00020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932688" y="2130552"/>
            <a:ext cx="2743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FFFFFF"/>
                </a:solidFill>
              </a:rPr>
              <a:t>2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1554480" y="2084832"/>
            <a:ext cx="97840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850" b="1" dirty="0">
                <a:solidFill>
                  <a:srgbClr val="0B0F0E"/>
                </a:solidFill>
              </a:rPr>
              <a:t>Vse variante trase: ne samo izbrana, tudi zavržene in njihove primerjave.</a:t>
            </a:r>
            <a:endParaRPr lang="en-US" sz="1850" dirty="0"/>
          </a:p>
        </p:txBody>
      </p:sp>
      <p:sp>
        <p:nvSpPr>
          <p:cNvPr id="10" name="Shape 8"/>
          <p:cNvSpPr/>
          <p:nvPr/>
        </p:nvSpPr>
        <p:spPr>
          <a:xfrm>
            <a:off x="822960" y="2880360"/>
            <a:ext cx="502920" cy="502920"/>
          </a:xfrm>
          <a:prstGeom prst="roundRect">
            <a:avLst>
              <a:gd name="adj" fmla="val 10909"/>
            </a:avLst>
          </a:prstGeom>
          <a:solidFill>
            <a:srgbClr val="B00020"/>
          </a:solidFill>
          <a:ln w="12700">
            <a:solidFill>
              <a:srgbClr val="B0002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932688" y="2953512"/>
            <a:ext cx="2743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FFFFFF"/>
                </a:solidFill>
              </a:rPr>
              <a:t>3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1554480" y="2907792"/>
            <a:ext cx="97840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850" b="1" dirty="0">
                <a:solidFill>
                  <a:srgbClr val="0B0F0E"/>
                </a:solidFill>
              </a:rPr>
              <a:t>Aktualne terenske podatke: ptice, dvoživke, ribe, netopirji, travišča, vodni režim.</a:t>
            </a:r>
            <a:endParaRPr lang="en-US" sz="1850" dirty="0"/>
          </a:p>
        </p:txBody>
      </p:sp>
      <p:sp>
        <p:nvSpPr>
          <p:cNvPr id="13" name="Shape 11"/>
          <p:cNvSpPr/>
          <p:nvPr/>
        </p:nvSpPr>
        <p:spPr>
          <a:xfrm>
            <a:off x="822960" y="3703320"/>
            <a:ext cx="502920" cy="502920"/>
          </a:xfrm>
          <a:prstGeom prst="roundRect">
            <a:avLst>
              <a:gd name="adj" fmla="val 10909"/>
            </a:avLst>
          </a:prstGeom>
          <a:solidFill>
            <a:srgbClr val="B00020"/>
          </a:solidFill>
          <a:ln w="12700">
            <a:solidFill>
              <a:srgbClr val="B00020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932688" y="3776472"/>
            <a:ext cx="2743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FFFFFF"/>
                </a:solidFill>
              </a:rPr>
              <a:t>4</a:t>
            </a:r>
            <a:endParaRPr lang="en-US" sz="1500" dirty="0"/>
          </a:p>
        </p:txBody>
      </p:sp>
      <p:sp>
        <p:nvSpPr>
          <p:cNvPr id="15" name="Text 13"/>
          <p:cNvSpPr/>
          <p:nvPr/>
        </p:nvSpPr>
        <p:spPr>
          <a:xfrm>
            <a:off x="1554480" y="3730752"/>
            <a:ext cx="97840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850" b="1" dirty="0">
                <a:solidFill>
                  <a:srgbClr val="0B0F0E"/>
                </a:solidFill>
              </a:rPr>
              <a:t>Presojo hrupa, svetlobe, emisij, odvodnje, soli in kumulativnih vplivov.</a:t>
            </a:r>
            <a:endParaRPr lang="en-US" sz="1850" dirty="0"/>
          </a:p>
        </p:txBody>
      </p:sp>
      <p:sp>
        <p:nvSpPr>
          <p:cNvPr id="16" name="Shape 14"/>
          <p:cNvSpPr/>
          <p:nvPr/>
        </p:nvSpPr>
        <p:spPr>
          <a:xfrm>
            <a:off x="822960" y="4526280"/>
            <a:ext cx="502920" cy="502920"/>
          </a:xfrm>
          <a:prstGeom prst="roundRect">
            <a:avLst>
              <a:gd name="adj" fmla="val 10909"/>
            </a:avLst>
          </a:prstGeom>
          <a:solidFill>
            <a:srgbClr val="B00020"/>
          </a:solidFill>
          <a:ln w="12700">
            <a:solidFill>
              <a:srgbClr val="B00020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932688" y="4599432"/>
            <a:ext cx="2743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FFFFFF"/>
                </a:solidFill>
              </a:rPr>
              <a:t>5</a:t>
            </a:r>
            <a:endParaRPr lang="en-US" sz="1500" dirty="0"/>
          </a:p>
        </p:txBody>
      </p:sp>
      <p:sp>
        <p:nvSpPr>
          <p:cNvPr id="18" name="Text 16"/>
          <p:cNvSpPr/>
          <p:nvPr/>
        </p:nvSpPr>
        <p:spPr>
          <a:xfrm>
            <a:off x="1554480" y="4553712"/>
            <a:ext cx="97840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850" b="1" dirty="0">
                <a:solidFill>
                  <a:srgbClr val="0B0F0E"/>
                </a:solidFill>
              </a:rPr>
              <a:t>Dokaz, zakaj manj škodljiva alternativa ne obstaja.</a:t>
            </a:r>
            <a:endParaRPr lang="en-US" sz="1850" dirty="0"/>
          </a:p>
        </p:txBody>
      </p:sp>
      <p:sp>
        <p:nvSpPr>
          <p:cNvPr id="19" name="Text 17"/>
          <p:cNvSpPr/>
          <p:nvPr/>
        </p:nvSpPr>
        <p:spPr>
          <a:xfrm>
            <a:off x="822960" y="5806440"/>
            <a:ext cx="105613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850" b="1" dirty="0">
                <a:solidFill>
                  <a:srgbClr val="B00020"/>
                </a:solidFill>
              </a:rPr>
              <a:t>Brez tega ni “javne razprave”. Je samo pritisk za legalizacijo vnaprej izbrane trase.</a:t>
            </a:r>
            <a:endParaRPr lang="en-US" sz="1850" dirty="0"/>
          </a:p>
        </p:txBody>
      </p:sp>
      <p:sp>
        <p:nvSpPr>
          <p:cNvPr id="20" name="Text 18"/>
          <p:cNvSpPr/>
          <p:nvPr/>
        </p:nvSpPr>
        <p:spPr>
          <a:xfrm>
            <a:off x="502920" y="6565392"/>
            <a:ext cx="111556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560" dirty="0">
                <a:solidFill>
                  <a:srgbClr val="B8C1BA"/>
                </a:solidFill>
              </a:rPr>
              <a:t>Dokazno breme je na investitorju in organu, ne na prebivalcih.</a:t>
            </a:r>
            <a:endParaRPr lang="en-US" sz="56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high_resolution_photorealistic_composite_illustr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50505">
              <a:alpha val="62000"/>
            </a:srgbClr>
          </a:solidFill>
          <a:ln w="12700">
            <a:solidFill>
              <a:srgbClr val="050505">
                <a:alpha val="0"/>
              </a:srgbClr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530352" y="164592"/>
            <a:ext cx="74980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850" b="1" dirty="0">
                <a:solidFill>
                  <a:srgbClr val="D7A531"/>
                </a:solidFill>
              </a:rPr>
              <a:t>BISTVO V ENEM STAVKU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640080" y="1234440"/>
            <a:ext cx="1097280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42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Ni prepovedana vsaka cesta.</a:t>
            </a:r>
            <a:endParaRPr lang="en-US" sz="4200" dirty="0"/>
          </a:p>
        </p:txBody>
      </p:sp>
      <p:sp>
        <p:nvSpPr>
          <p:cNvPr id="6" name="Text 3"/>
          <p:cNvSpPr/>
          <p:nvPr/>
        </p:nvSpPr>
        <p:spPr>
          <a:xfrm>
            <a:off x="640080" y="2057400"/>
            <a:ext cx="1097280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D32F2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Prepovedana je bližnjica čez habitat,</a:t>
            </a:r>
            <a:endParaRPr lang="en-US" sz="4000" dirty="0"/>
          </a:p>
        </p:txBody>
      </p:sp>
      <p:sp>
        <p:nvSpPr>
          <p:cNvPr id="7" name="Text 4"/>
          <p:cNvSpPr/>
          <p:nvPr/>
        </p:nvSpPr>
        <p:spPr>
          <a:xfrm>
            <a:off x="640080" y="2834640"/>
            <a:ext cx="1097280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800" b="1" dirty="0">
                <a:solidFill>
                  <a:srgbClr val="D7A531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dokler obstaja druga izvedljiva varianta.</a:t>
            </a:r>
            <a:endParaRPr lang="en-US" sz="3800" dirty="0"/>
          </a:p>
        </p:txBody>
      </p:sp>
      <p:sp>
        <p:nvSpPr>
          <p:cNvPr id="8" name="Text 5"/>
          <p:cNvSpPr/>
          <p:nvPr/>
        </p:nvSpPr>
        <p:spPr>
          <a:xfrm>
            <a:off x="685800" y="4251960"/>
            <a:ext cx="1078992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rgbClr val="FFFFFF"/>
                </a:solidFill>
              </a:rPr>
              <a:t>To ni politično vprašanje. To je pravni test iz Direktive o habitatih.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02920" y="6565392"/>
            <a:ext cx="111556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560" dirty="0">
                <a:solidFill>
                  <a:srgbClr val="B8C1BA"/>
                </a:solidFill>
              </a:rPr>
              <a:t>Pravna osnova: Direktiva o habitatih, člen 6(3) in 6(4); CJEU C-239/04 Castro Verde.</a:t>
            </a:r>
            <a:endParaRPr lang="en-US" sz="56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0B0F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B0F0E"/>
          </a:solidFill>
          <a:ln w="12700">
            <a:solidFill>
              <a:srgbClr val="333333">
                <a:alpha val="0"/>
              </a:srgbClr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502920" y="384048"/>
            <a:ext cx="1115568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Glavni viri in pravne podlage</a:t>
            </a:r>
            <a:endParaRPr lang="en-US" sz="3000" dirty="0"/>
          </a:p>
        </p:txBody>
      </p:sp>
      <p:sp>
        <p:nvSpPr>
          <p:cNvPr id="4" name="Text 2"/>
          <p:cNvSpPr/>
          <p:nvPr/>
        </p:nvSpPr>
        <p:spPr>
          <a:xfrm>
            <a:off x="777240" y="1234440"/>
            <a:ext cx="10789920" cy="402336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ctr">
            <a:normAutofit/>
          </a:bodyPr>
          <a:lstStyle/>
          <a:p>
            <a:pPr marL="0" indent="0">
              <a:buNone/>
            </a:pPr>
            <a:r>
              <a:rPr lang="en-US" sz="1650" b="1" dirty="0">
                <a:solidFill>
                  <a:srgbClr val="D7A531"/>
                </a:solidFill>
              </a:rPr>
              <a:t>• </a:t>
            </a:r>
            <a:r>
              <a:rPr lang="en-US" sz="1650" dirty="0">
                <a:solidFill>
                  <a:srgbClr val="FFFFFF"/>
                </a:solidFill>
              </a:rPr>
              <a:t>Direktiva o habitatih 92/43/EGS, člen 6(3) in 6(4).
</a:t>
            </a:r>
            <a:r>
              <a:rPr lang="en-US" sz="1650" b="1" dirty="0">
                <a:solidFill>
                  <a:srgbClr val="D7A531"/>
                </a:solidFill>
              </a:rPr>
              <a:t>• </a:t>
            </a:r>
            <a:r>
              <a:rPr lang="en-US" sz="1650" dirty="0">
                <a:solidFill>
                  <a:srgbClr val="FFFFFF"/>
                </a:solidFill>
              </a:rPr>
              <a:t>Sodišče EU, C-239/04 Komisija proti Portugalski — Castro Verde.
</a:t>
            </a:r>
            <a:r>
              <a:rPr lang="en-US" sz="1650" b="1" dirty="0">
                <a:solidFill>
                  <a:srgbClr val="D7A531"/>
                </a:solidFill>
              </a:rPr>
              <a:t>• </a:t>
            </a:r>
            <a:r>
              <a:rPr lang="en-US" sz="1650" dirty="0">
                <a:solidFill>
                  <a:srgbClr val="FFFFFF"/>
                </a:solidFill>
              </a:rPr>
              <a:t>ZRSVN: cone vrst in habitatnih tipov v območjih Natura 2000.
</a:t>
            </a:r>
            <a:r>
              <a:rPr lang="en-US" sz="1650" b="1" dirty="0">
                <a:solidFill>
                  <a:srgbClr val="D7A531"/>
                </a:solidFill>
              </a:rPr>
              <a:t>• </a:t>
            </a:r>
            <a:r>
              <a:rPr lang="en-US" sz="1650" dirty="0">
                <a:solidFill>
                  <a:srgbClr val="FFFFFF"/>
                </a:solidFill>
              </a:rPr>
              <a:t>Natura 2000 Slovenija: Drava SI5000011 in SI3000220.
</a:t>
            </a:r>
            <a:r>
              <a:rPr lang="en-US" sz="1650" b="1" dirty="0">
                <a:solidFill>
                  <a:srgbClr val="D7A531"/>
                </a:solidFill>
              </a:rPr>
              <a:t>• </a:t>
            </a:r>
            <a:r>
              <a:rPr lang="en-US" sz="1650" dirty="0">
                <a:solidFill>
                  <a:srgbClr val="FFFFFF"/>
                </a:solidFill>
              </a:rPr>
              <a:t>BVerwG A20 Bad Segeberg, 06.11.2013, 9 A 14.12.
</a:t>
            </a:r>
            <a:r>
              <a:rPr lang="en-US" sz="1650" b="1" dirty="0">
                <a:solidFill>
                  <a:srgbClr val="D7A531"/>
                </a:solidFill>
              </a:rPr>
              <a:t>• </a:t>
            </a:r>
            <a:r>
              <a:rPr lang="en-US" sz="1650" dirty="0">
                <a:solidFill>
                  <a:srgbClr val="FFFFFF"/>
                </a:solidFill>
              </a:rPr>
              <a:t>BVerwG A143 Halle, 17.01.2007, 9 A 20.05.
</a:t>
            </a:r>
            <a:r>
              <a:rPr lang="en-US" sz="1650" b="1" dirty="0">
                <a:solidFill>
                  <a:srgbClr val="D7A531"/>
                </a:solidFill>
              </a:rPr>
              <a:t>• </a:t>
            </a:r>
            <a:r>
              <a:rPr lang="en-US" sz="1650" dirty="0">
                <a:solidFill>
                  <a:srgbClr val="FFFFFF"/>
                </a:solidFill>
              </a:rPr>
              <a:t>Autobahn GmbH / BVerwG: A1 Eifel, Blankenheim–Kelberg.
</a:t>
            </a:r>
            <a:r>
              <a:rPr lang="en-US" sz="1650" b="1" dirty="0">
                <a:solidFill>
                  <a:srgbClr val="D7A531"/>
                </a:solidFill>
              </a:rPr>
              <a:t>• </a:t>
            </a:r>
            <a:r>
              <a:rPr lang="en-US" sz="1650" dirty="0">
                <a:solidFill>
                  <a:srgbClr val="FFFFFF"/>
                </a:solidFill>
              </a:rPr>
              <a:t>Primeri Rospuda, Kresna, S18: javni projektni in pravni povzetki.</a:t>
            </a:r>
            <a:endParaRPr lang="en-US" sz="16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4F0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4F0E7"/>
          </a:solidFill>
          <a:ln w="12700">
            <a:solidFill>
              <a:srgbClr val="333333">
                <a:alpha val="0"/>
              </a:srgbClr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502920" y="384048"/>
            <a:ext cx="1115568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B0F0E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Natura 2000 ima plasti — ni samo “zelena črta na karti”</a:t>
            </a:r>
            <a:endParaRPr lang="en-US" sz="3000" dirty="0"/>
          </a:p>
        </p:txBody>
      </p:sp>
      <p:sp>
        <p:nvSpPr>
          <p:cNvPr id="4" name="Shape 2"/>
          <p:cNvSpPr/>
          <p:nvPr/>
        </p:nvSpPr>
        <p:spPr>
          <a:xfrm>
            <a:off x="777240" y="1234440"/>
            <a:ext cx="10652760" cy="786384"/>
          </a:xfrm>
          <a:prstGeom prst="roundRect">
            <a:avLst>
              <a:gd name="adj" fmla="val 9302"/>
            </a:avLst>
          </a:prstGeom>
          <a:solidFill>
            <a:srgbClr val="153B2E"/>
          </a:solidFill>
          <a:ln w="12700">
            <a:solidFill>
              <a:srgbClr val="153B2E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960120" y="1380744"/>
            <a:ext cx="4114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D7A531"/>
                </a:solidFill>
              </a:rPr>
              <a:t>1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1508760" y="1344168"/>
            <a:ext cx="42062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FFFFFF"/>
                </a:solidFill>
              </a:rPr>
              <a:t>NATURA 2000 OBMOČJE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5806440" y="1344168"/>
            <a:ext cx="512064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550" dirty="0">
                <a:solidFill>
                  <a:srgbClr val="FFFFFF"/>
                </a:solidFill>
              </a:rPr>
              <a:t>širše območje, npr. Drava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777240" y="2359152"/>
            <a:ext cx="10652760" cy="786384"/>
          </a:xfrm>
          <a:prstGeom prst="roundRect">
            <a:avLst>
              <a:gd name="adj" fmla="val 9302"/>
            </a:avLst>
          </a:prstGeom>
          <a:solidFill>
            <a:srgbClr val="153B2E"/>
          </a:solidFill>
          <a:ln w="12700">
            <a:solidFill>
              <a:srgbClr val="153B2E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960120" y="2505456"/>
            <a:ext cx="4114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D7A531"/>
                </a:solidFill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/>
        </p:nvSpPr>
        <p:spPr>
          <a:xfrm>
            <a:off x="1508760" y="2468880"/>
            <a:ext cx="42062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FFFFFF"/>
                </a:solidFill>
              </a:rPr>
              <a:t>KVALIFIKACIJSKE VRSTE / HABITATI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5806440" y="2468880"/>
            <a:ext cx="512064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550" dirty="0">
                <a:solidFill>
                  <a:srgbClr val="FFFFFF"/>
                </a:solidFill>
              </a:rPr>
              <a:t>razlog, zakaj je območje varovano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77240" y="3483864"/>
            <a:ext cx="10652760" cy="786384"/>
          </a:xfrm>
          <a:prstGeom prst="roundRect">
            <a:avLst>
              <a:gd name="adj" fmla="val 9302"/>
            </a:avLst>
          </a:prstGeom>
          <a:solidFill>
            <a:srgbClr val="153B2E"/>
          </a:solidFill>
          <a:ln w="12700">
            <a:solidFill>
              <a:srgbClr val="153B2E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960120" y="3630168"/>
            <a:ext cx="4114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D7A531"/>
                </a:solidFill>
              </a:rPr>
              <a:t>3</a:t>
            </a:r>
            <a:endParaRPr lang="en-US" sz="1800" dirty="0"/>
          </a:p>
        </p:txBody>
      </p:sp>
      <p:sp>
        <p:nvSpPr>
          <p:cNvPr id="14" name="Text 12"/>
          <p:cNvSpPr/>
          <p:nvPr/>
        </p:nvSpPr>
        <p:spPr>
          <a:xfrm>
            <a:off x="1508760" y="3593592"/>
            <a:ext cx="42062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FFFFFF"/>
                </a:solidFill>
              </a:rPr>
              <a:t>CONE ZNOTRAJ OBMOČJA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5806440" y="3593592"/>
            <a:ext cx="512064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550" dirty="0">
                <a:solidFill>
                  <a:srgbClr val="FFFFFF"/>
                </a:solidFill>
              </a:rPr>
              <a:t>točno tam, kjer te vrste ali habitati živijo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777240" y="4608576"/>
            <a:ext cx="10652760" cy="786384"/>
          </a:xfrm>
          <a:prstGeom prst="roundRect">
            <a:avLst>
              <a:gd name="adj" fmla="val 9302"/>
            </a:avLst>
          </a:prstGeom>
          <a:solidFill>
            <a:srgbClr val="B00020"/>
          </a:solidFill>
          <a:ln w="12700">
            <a:solidFill>
              <a:srgbClr val="B00020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960120" y="4754880"/>
            <a:ext cx="4114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D7A531"/>
                </a:solidFill>
              </a:rPr>
              <a:t>4</a:t>
            </a:r>
            <a:endParaRPr lang="en-US" sz="1800" dirty="0"/>
          </a:p>
        </p:txBody>
      </p:sp>
      <p:sp>
        <p:nvSpPr>
          <p:cNvPr id="18" name="Text 16"/>
          <p:cNvSpPr/>
          <p:nvPr/>
        </p:nvSpPr>
        <p:spPr>
          <a:xfrm>
            <a:off x="1508760" y="4718304"/>
            <a:ext cx="42062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FFFFFF"/>
                </a:solidFill>
              </a:rPr>
              <a:t>HABITATNO JEDRO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5806440" y="4718304"/>
            <a:ext cx="512064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>
              <a:buNone/>
            </a:pPr>
            <a:r>
              <a:rPr lang="en-US" sz="1550" dirty="0">
                <a:solidFill>
                  <a:srgbClr val="FFFFFF"/>
                </a:solidFill>
              </a:rPr>
              <a:t>dom vrste: gnezdišče, mrestišče, travnik, mokrišče, stara struga</a:t>
            </a:r>
            <a:endParaRPr lang="en-US" sz="1550" dirty="0"/>
          </a:p>
        </p:txBody>
      </p:sp>
      <p:sp>
        <p:nvSpPr>
          <p:cNvPr id="20" name="Text 18"/>
          <p:cNvSpPr/>
          <p:nvPr/>
        </p:nvSpPr>
        <p:spPr>
          <a:xfrm>
            <a:off x="868680" y="5897880"/>
            <a:ext cx="104241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700" b="1" dirty="0">
                <a:solidFill>
                  <a:srgbClr val="B00020"/>
                </a:solidFill>
              </a:rPr>
              <a:t>Če cesta zadene plast 3 ali 4, ne govorimo več o “navadnem robu Nature”. Govorimo o varovanem habitatu.</a:t>
            </a:r>
            <a:endParaRPr lang="en-US" sz="1700" dirty="0"/>
          </a:p>
        </p:txBody>
      </p:sp>
      <p:sp>
        <p:nvSpPr>
          <p:cNvPr id="21" name="Text 19"/>
          <p:cNvSpPr/>
          <p:nvPr/>
        </p:nvSpPr>
        <p:spPr>
          <a:xfrm>
            <a:off x="502920" y="6565392"/>
            <a:ext cx="111556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560" dirty="0">
                <a:solidFill>
                  <a:srgbClr val="B8C1BA"/>
                </a:solidFill>
              </a:rPr>
              <a:t>ZRSVN: cone vrst in habitatnih tipov so grafično opredeljeni deli območij Natura 2000.</a:t>
            </a:r>
            <a:endParaRPr lang="en-US" sz="56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B0F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B0F0E"/>
          </a:solidFill>
          <a:ln w="12700">
            <a:solidFill>
              <a:srgbClr val="333333">
                <a:alpha val="0"/>
              </a:srgbClr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502920" y="384048"/>
            <a:ext cx="1115568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Habitatna cona je posebej varovano jedro </a:t>
            </a:r>
            <a:r>
              <a:rPr lang="en-US" sz="3200" b="1" u="sng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znotraj Nature</a:t>
            </a:r>
            <a:endParaRPr lang="en-US" sz="3200" u="sng" dirty="0"/>
          </a:p>
        </p:txBody>
      </p:sp>
      <p:pic>
        <p:nvPicPr>
          <p:cNvPr id="4" name="Image 0" descr="/mnt/data/a_wide_realistic_landscape_photograph_of_a_tranqu.png"/>
          <p:cNvPicPr>
            <a:picLocks noChangeAspect="1"/>
          </p:cNvPicPr>
          <p:nvPr/>
        </p:nvPicPr>
        <p:blipFill>
          <a:blip r:embed="rId3"/>
          <a:srcRect l="22114" r="22114"/>
          <a:stretch/>
        </p:blipFill>
        <p:spPr>
          <a:xfrm>
            <a:off x="594360" y="1115568"/>
            <a:ext cx="5029200" cy="507492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594360" y="1115568"/>
            <a:ext cx="5029200" cy="5074920"/>
          </a:xfrm>
          <a:prstGeom prst="rect">
            <a:avLst/>
          </a:prstGeom>
          <a:solidFill>
            <a:srgbClr val="050505">
              <a:alpha val="40000"/>
            </a:srgbClr>
          </a:solidFill>
          <a:ln w="25400">
            <a:solidFill>
              <a:srgbClr val="D7A531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1143000" y="1847088"/>
            <a:ext cx="3931920" cy="3401568"/>
          </a:xfrm>
          <a:prstGeom prst="roundRect">
            <a:avLst>
              <a:gd name="adj" fmla="val 3226"/>
            </a:avLst>
          </a:prstGeom>
          <a:solidFill>
            <a:srgbClr val="B00020">
              <a:alpha val="82000"/>
            </a:srgbClr>
          </a:solidFill>
          <a:ln w="25400">
            <a:solidFill>
              <a:srgbClr val="D32F2F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914400" y="1261872"/>
            <a:ext cx="42976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FFFFFF"/>
                </a:solidFill>
              </a:rPr>
              <a:t>Natura 2000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1417320" y="2880360"/>
            <a:ext cx="342900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29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HABITATNA</a:t>
            </a:r>
            <a:endParaRPr lang="en-US" sz="2900" dirty="0"/>
          </a:p>
          <a:p>
            <a:pPr marL="0" indent="0" algn="ctr">
              <a:buNone/>
            </a:pPr>
            <a:r>
              <a:rPr lang="en-US" sz="29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CONA</a:t>
            </a:r>
            <a:endParaRPr lang="en-US" sz="2900" dirty="0"/>
          </a:p>
        </p:txBody>
      </p:sp>
      <p:sp>
        <p:nvSpPr>
          <p:cNvPr id="9" name="Text 6"/>
          <p:cNvSpPr/>
          <p:nvPr/>
        </p:nvSpPr>
        <p:spPr>
          <a:xfrm>
            <a:off x="5989320" y="1234440"/>
            <a:ext cx="53949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>
              <a:buNone/>
            </a:pPr>
            <a:r>
              <a:rPr lang="en-US" sz="2700" b="1" dirty="0">
                <a:solidFill>
                  <a:srgbClr val="D7A531"/>
                </a:solidFill>
              </a:rPr>
              <a:t>Zato “saj je samo ob robu” ni dovolj.</a:t>
            </a:r>
            <a:endParaRPr lang="en-US" sz="2700" dirty="0"/>
          </a:p>
        </p:txBody>
      </p:sp>
      <p:sp>
        <p:nvSpPr>
          <p:cNvPr id="10" name="Text 7"/>
          <p:cNvSpPr/>
          <p:nvPr/>
        </p:nvSpPr>
        <p:spPr>
          <a:xfrm>
            <a:off x="6035040" y="2103120"/>
            <a:ext cx="5257800" cy="324612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ctr">
            <a:normAutofit/>
          </a:bodyPr>
          <a:lstStyle/>
          <a:p>
            <a:pPr marL="0" indent="0">
              <a:buNone/>
            </a:pPr>
            <a:r>
              <a:rPr lang="en-US" sz="1920" b="1" dirty="0">
                <a:solidFill>
                  <a:srgbClr val="D7A531"/>
                </a:solidFill>
              </a:rPr>
              <a:t>• </a:t>
            </a:r>
            <a:r>
              <a:rPr lang="en-US" sz="1920" dirty="0">
                <a:solidFill>
                  <a:srgbClr val="FFFFFF"/>
                </a:solidFill>
              </a:rPr>
              <a:t>Pomembno je, ali cesta zadene cono vrste ali habitatnega tipa.
</a:t>
            </a:r>
            <a:r>
              <a:rPr lang="en-US" sz="1920" b="1" dirty="0">
                <a:solidFill>
                  <a:srgbClr val="D7A531"/>
                </a:solidFill>
              </a:rPr>
              <a:t>• </a:t>
            </a:r>
            <a:r>
              <a:rPr lang="en-US" sz="1920" dirty="0">
                <a:solidFill>
                  <a:srgbClr val="FFFFFF"/>
                </a:solidFill>
              </a:rPr>
              <a:t>Pomemben je tudi vpliv izven meje: hrup, svetloba, voda, emisije, fragmentacija.
</a:t>
            </a:r>
            <a:r>
              <a:rPr lang="en-US" sz="1920" b="1" dirty="0">
                <a:solidFill>
                  <a:srgbClr val="D7A531"/>
                </a:solidFill>
              </a:rPr>
              <a:t>• </a:t>
            </a:r>
            <a:r>
              <a:rPr lang="en-US" sz="1920" dirty="0">
                <a:solidFill>
                  <a:srgbClr val="FFFFFF"/>
                </a:solidFill>
              </a:rPr>
              <a:t>Če škoda na celovitosti območja ni izključena, projekt ne dobi zelene luči.</a:t>
            </a:r>
            <a:endParaRPr lang="en-US" sz="1920" dirty="0"/>
          </a:p>
        </p:txBody>
      </p:sp>
      <p:sp>
        <p:nvSpPr>
          <p:cNvPr id="11" name="Text 8"/>
          <p:cNvSpPr/>
          <p:nvPr/>
        </p:nvSpPr>
        <p:spPr>
          <a:xfrm>
            <a:off x="502920" y="6565392"/>
            <a:ext cx="111556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560" dirty="0">
                <a:solidFill>
                  <a:srgbClr val="B8C1BA"/>
                </a:solidFill>
              </a:rPr>
              <a:t>Člen 6 Direktive o habitatih: presoja vplivov na varstvene cilje območja.</a:t>
            </a:r>
            <a:endParaRPr lang="en-US" sz="56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ide_photorealistic_landscape_scene_viewed_from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50505">
              <a:alpha val="58000"/>
            </a:srgbClr>
          </a:solidFill>
          <a:ln w="12700">
            <a:solidFill>
              <a:srgbClr val="050505">
                <a:alpha val="0"/>
              </a:srgbClr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530352" y="164592"/>
            <a:ext cx="74980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850" b="1" dirty="0">
                <a:solidFill>
                  <a:srgbClr val="D7A531"/>
                </a:solidFill>
              </a:rPr>
              <a:t>SLOVENIJA — POMEMBNA RAZLIKA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621792" y="868680"/>
            <a:ext cx="1106424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500" b="1" dirty="0" err="1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Gradnja</a:t>
            </a:r>
            <a:r>
              <a:rPr lang="en-US" sz="35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</a:t>
            </a:r>
            <a:r>
              <a:rPr lang="en-US" sz="3500" b="1" dirty="0" err="1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čez</a:t>
            </a:r>
            <a:r>
              <a:rPr lang="en-US" sz="35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</a:t>
            </a:r>
            <a:r>
              <a:rPr lang="en-US" sz="3500" b="1" dirty="0" err="1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Naturo</a:t>
            </a:r>
            <a:r>
              <a:rPr lang="en-US" sz="35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ni isto kot gradnja čez habitat.</a:t>
            </a:r>
            <a:endParaRPr lang="en-US" sz="3500" dirty="0"/>
          </a:p>
        </p:txBody>
      </p:sp>
      <p:sp>
        <p:nvSpPr>
          <p:cNvPr id="6" name="Shape 3"/>
          <p:cNvSpPr/>
          <p:nvPr/>
        </p:nvSpPr>
        <p:spPr>
          <a:xfrm>
            <a:off x="685800" y="1965960"/>
            <a:ext cx="5257800" cy="3017520"/>
          </a:xfrm>
          <a:prstGeom prst="roundRect">
            <a:avLst>
              <a:gd name="adj" fmla="val 2727"/>
            </a:avLst>
          </a:prstGeom>
          <a:solidFill>
            <a:srgbClr val="153B2E">
              <a:alpha val="92000"/>
            </a:srgbClr>
          </a:solidFill>
          <a:ln w="12700">
            <a:solidFill>
              <a:srgbClr val="153B2E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960120" y="2212848"/>
            <a:ext cx="46634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D7A531"/>
                </a:solidFill>
              </a:rPr>
              <a:t>Primeri prilagoditve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960120" y="2788920"/>
            <a:ext cx="4572000" cy="141732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ctr">
            <a:normAutofit/>
          </a:bodyPr>
          <a:lstStyle/>
          <a:p>
            <a:pPr marL="0" indent="0">
              <a:buNone/>
            </a:pPr>
            <a:r>
              <a:rPr lang="en-US" sz="1750" b="1" dirty="0">
                <a:solidFill>
                  <a:srgbClr val="D7A531"/>
                </a:solidFill>
              </a:rPr>
              <a:t>• </a:t>
            </a:r>
            <a:r>
              <a:rPr lang="en-US" sz="1750" dirty="0">
                <a:solidFill>
                  <a:srgbClr val="FFFFFF"/>
                </a:solidFill>
              </a:rPr>
              <a:t>Puhov most: most čez Dravo / Ptujsko jezero.
</a:t>
            </a:r>
            <a:r>
              <a:rPr lang="en-US" sz="1750" b="1" dirty="0">
                <a:solidFill>
                  <a:srgbClr val="D7A531"/>
                </a:solidFill>
              </a:rPr>
              <a:t>• </a:t>
            </a:r>
            <a:r>
              <a:rPr lang="en-US" sz="1750" dirty="0">
                <a:solidFill>
                  <a:srgbClr val="FFFFFF"/>
                </a:solidFill>
              </a:rPr>
              <a:t>A1 pri Mariboru: viadukti, predor Vodole, pokriti vkop Malečnik, most čez Dravo.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6263640" y="1965960"/>
            <a:ext cx="5257800" cy="3017520"/>
          </a:xfrm>
          <a:prstGeom prst="roundRect">
            <a:avLst>
              <a:gd name="adj" fmla="val 2727"/>
            </a:avLst>
          </a:prstGeom>
          <a:solidFill>
            <a:srgbClr val="B00020">
              <a:alpha val="90000"/>
            </a:srgbClr>
          </a:solidFill>
          <a:ln w="12700">
            <a:solidFill>
              <a:srgbClr val="B00020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6537960" y="2212848"/>
            <a:ext cx="46634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D7A531"/>
                </a:solidFill>
              </a:rPr>
              <a:t>To ni dokaz za Šturmovec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6537960" y="2788920"/>
            <a:ext cx="4572000" cy="1572768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ctr">
            <a:normAutofit/>
          </a:bodyPr>
          <a:lstStyle/>
          <a:p>
            <a:pPr marL="0" indent="0">
              <a:buNone/>
            </a:pPr>
            <a:r>
              <a:rPr lang="en-US" sz="1750" b="1" dirty="0">
                <a:solidFill>
                  <a:srgbClr val="D7A531"/>
                </a:solidFill>
              </a:rPr>
              <a:t>• </a:t>
            </a:r>
            <a:r>
              <a:rPr lang="en-US" sz="1750" dirty="0">
                <a:solidFill>
                  <a:srgbClr val="FFFFFF"/>
                </a:solidFill>
              </a:rPr>
              <a:t>Most, predor ali viadukt lahko zmanjša poseg.
</a:t>
            </a:r>
            <a:r>
              <a:rPr lang="en-US" sz="1750" b="1" dirty="0">
                <a:solidFill>
                  <a:srgbClr val="D7A531"/>
                </a:solidFill>
              </a:rPr>
              <a:t>• </a:t>
            </a:r>
            <a:r>
              <a:rPr lang="en-US" sz="1750" dirty="0">
                <a:solidFill>
                  <a:srgbClr val="FFFFFF"/>
                </a:solidFill>
              </a:rPr>
              <a:t>Ne pomeni pa dovoljenja za cesto skozi habitatno jedro.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685800" y="5532120"/>
            <a:ext cx="108356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2100" b="1" dirty="0">
                <a:solidFill>
                  <a:srgbClr val="D7A531"/>
                </a:solidFill>
              </a:rPr>
              <a:t>Lekcija: inženirska rešitev se mora prilagoditi naravi — ne obratno.</a:t>
            </a:r>
            <a:endParaRPr lang="en-US" sz="2100" dirty="0"/>
          </a:p>
        </p:txBody>
      </p:sp>
      <p:sp>
        <p:nvSpPr>
          <p:cNvPr id="13" name="Text 10"/>
          <p:cNvSpPr/>
          <p:nvPr/>
        </p:nvSpPr>
        <p:spPr>
          <a:xfrm>
            <a:off x="502920" y="6565392"/>
            <a:ext cx="111556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560" dirty="0">
                <a:solidFill>
                  <a:srgbClr val="B8C1BA"/>
                </a:solidFill>
              </a:rPr>
              <a:t>Puhov most: javni tehnični opisi mostu; A1: javni seznam objektov A1 Šentilj–Srmin.</a:t>
            </a:r>
            <a:endParaRPr lang="en-US" sz="56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ide_photorealistic_daytime_landscape_shot_of_a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50505">
              <a:alpha val="78000"/>
            </a:srgbClr>
          </a:solidFill>
          <a:ln w="12700">
            <a:solidFill>
              <a:srgbClr val="050505">
                <a:alpha val="0"/>
              </a:srgbClr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530352" y="164592"/>
            <a:ext cx="74980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850" b="1" dirty="0">
                <a:solidFill>
                  <a:srgbClr val="D7A531"/>
                </a:solidFill>
              </a:rPr>
              <a:t>PREMIK HABITATA NI ČAROBNA PALICA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640080" y="868680"/>
            <a:ext cx="1097280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Tudi če se nekaj “preseli”, to ni prost prehod za cesto.</a:t>
            </a:r>
            <a:endParaRPr lang="en-US" sz="3400" dirty="0"/>
          </a:p>
        </p:txBody>
      </p:sp>
      <p:sp>
        <p:nvSpPr>
          <p:cNvPr id="6" name="Shape 3"/>
          <p:cNvSpPr/>
          <p:nvPr/>
        </p:nvSpPr>
        <p:spPr>
          <a:xfrm>
            <a:off x="777240" y="2011680"/>
            <a:ext cx="5074920" cy="3200400"/>
          </a:xfrm>
          <a:prstGeom prst="roundRect">
            <a:avLst>
              <a:gd name="adj" fmla="val 2571"/>
            </a:avLst>
          </a:prstGeom>
          <a:solidFill>
            <a:srgbClr val="050505">
              <a:alpha val="82000"/>
            </a:srgbClr>
          </a:solidFill>
          <a:ln w="19050">
            <a:solidFill>
              <a:srgbClr val="D7A531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1051560" y="2286000"/>
            <a:ext cx="44805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100" b="1" dirty="0">
                <a:solidFill>
                  <a:srgbClr val="D7A531"/>
                </a:solidFill>
              </a:rPr>
              <a:t>Predhodni ukrepi</a:t>
            </a:r>
            <a:endParaRPr lang="en-US" sz="2100" dirty="0"/>
          </a:p>
        </p:txBody>
      </p:sp>
      <p:sp>
        <p:nvSpPr>
          <p:cNvPr id="8" name="Text 5"/>
          <p:cNvSpPr/>
          <p:nvPr/>
        </p:nvSpPr>
        <p:spPr>
          <a:xfrm>
            <a:off x="1051560" y="2834640"/>
            <a:ext cx="4526280" cy="169164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ctr">
            <a:normAutofit/>
          </a:bodyPr>
          <a:lstStyle/>
          <a:p>
            <a:pPr marL="0" indent="0">
              <a:buNone/>
            </a:pPr>
            <a:r>
              <a:rPr lang="en-US" sz="1850" b="1" dirty="0">
                <a:solidFill>
                  <a:srgbClr val="D7A531"/>
                </a:solidFill>
              </a:rPr>
              <a:t>• </a:t>
            </a:r>
            <a:r>
              <a:rPr lang="en-US" sz="1850" dirty="0">
                <a:solidFill>
                  <a:srgbClr val="FFFFFF"/>
                </a:solidFill>
              </a:rPr>
              <a:t>Nov habitat mora delovati pravočasno.
</a:t>
            </a:r>
            <a:r>
              <a:rPr lang="en-US" sz="1850" b="1" dirty="0">
                <a:solidFill>
                  <a:srgbClr val="D7A531"/>
                </a:solidFill>
              </a:rPr>
              <a:t>• </a:t>
            </a:r>
            <a:r>
              <a:rPr lang="en-US" sz="1850" dirty="0">
                <a:solidFill>
                  <a:srgbClr val="FFFFFF"/>
                </a:solidFill>
              </a:rPr>
              <a:t>Vrste morajo preživeti, ne samo izginiti iz gradbišča.
</a:t>
            </a:r>
            <a:r>
              <a:rPr lang="en-US" sz="1850" b="1" dirty="0">
                <a:solidFill>
                  <a:srgbClr val="D7A531"/>
                </a:solidFill>
              </a:rPr>
              <a:t>• </a:t>
            </a:r>
            <a:r>
              <a:rPr lang="en-US" sz="1850" dirty="0">
                <a:solidFill>
                  <a:srgbClr val="FFFFFF"/>
                </a:solidFill>
              </a:rPr>
              <a:t>To je dokazno breme investitorja.</a:t>
            </a:r>
            <a:endParaRPr lang="en-US" sz="1850" dirty="0"/>
          </a:p>
        </p:txBody>
      </p:sp>
      <p:sp>
        <p:nvSpPr>
          <p:cNvPr id="9" name="Shape 6"/>
          <p:cNvSpPr/>
          <p:nvPr/>
        </p:nvSpPr>
        <p:spPr>
          <a:xfrm>
            <a:off x="6355080" y="2011680"/>
            <a:ext cx="5074920" cy="3200400"/>
          </a:xfrm>
          <a:prstGeom prst="roundRect">
            <a:avLst>
              <a:gd name="adj" fmla="val 2571"/>
            </a:avLst>
          </a:prstGeom>
          <a:solidFill>
            <a:srgbClr val="050505">
              <a:alpha val="82000"/>
            </a:srgbClr>
          </a:solidFill>
          <a:ln w="19050">
            <a:solidFill>
              <a:srgbClr val="D32F2F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6629400" y="2286000"/>
            <a:ext cx="44805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100" b="1" dirty="0">
                <a:solidFill>
                  <a:srgbClr val="D7A531"/>
                </a:solidFill>
              </a:rPr>
              <a:t>Pravno pravilo ostane</a:t>
            </a:r>
            <a:endParaRPr lang="en-US" sz="2100" dirty="0"/>
          </a:p>
        </p:txBody>
      </p:sp>
      <p:sp>
        <p:nvSpPr>
          <p:cNvPr id="11" name="Text 8"/>
          <p:cNvSpPr/>
          <p:nvPr/>
        </p:nvSpPr>
        <p:spPr>
          <a:xfrm>
            <a:off x="6629400" y="2834640"/>
            <a:ext cx="4526280" cy="169164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ctr">
            <a:normAutofit/>
          </a:bodyPr>
          <a:lstStyle/>
          <a:p>
            <a:pPr marL="0" indent="0">
              <a:buNone/>
            </a:pPr>
            <a:r>
              <a:rPr lang="en-US" sz="1850" b="1" dirty="0">
                <a:solidFill>
                  <a:srgbClr val="D7A531"/>
                </a:solidFill>
              </a:rPr>
              <a:t>• </a:t>
            </a:r>
            <a:r>
              <a:rPr lang="en-US" sz="1850" dirty="0">
                <a:solidFill>
                  <a:srgbClr val="FFFFFF"/>
                </a:solidFill>
              </a:rPr>
              <a:t>Najprej se preverijo alternative.
</a:t>
            </a:r>
            <a:r>
              <a:rPr lang="en-US" sz="1850" b="1" dirty="0">
                <a:solidFill>
                  <a:srgbClr val="D7A531"/>
                </a:solidFill>
              </a:rPr>
              <a:t>• </a:t>
            </a:r>
            <a:r>
              <a:rPr lang="en-US" sz="1850" dirty="0">
                <a:solidFill>
                  <a:srgbClr val="FFFFFF"/>
                </a:solidFill>
              </a:rPr>
              <a:t>Kompenzacija pride šele po strogem testu.
</a:t>
            </a:r>
            <a:r>
              <a:rPr lang="en-US" sz="1850" b="1" dirty="0">
                <a:solidFill>
                  <a:srgbClr val="D7A531"/>
                </a:solidFill>
              </a:rPr>
              <a:t>• </a:t>
            </a:r>
            <a:r>
              <a:rPr lang="en-US" sz="1850" dirty="0">
                <a:solidFill>
                  <a:srgbClr val="FFFFFF"/>
                </a:solidFill>
              </a:rPr>
              <a:t>Če obstaja druga trasa, poseg v habitat odpade.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502920" y="6565392"/>
            <a:ext cx="111556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560" dirty="0">
                <a:solidFill>
                  <a:srgbClr val="B8C1BA"/>
                </a:solidFill>
              </a:rPr>
              <a:t>Primer A1 Eifel navaja CEF ukrepe: ustvarjanje habitatov in preselitve populacij pred gradnjo.</a:t>
            </a:r>
            <a:endParaRPr lang="en-US" sz="56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4F0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4F0E7"/>
          </a:solidFill>
          <a:ln w="12700">
            <a:solidFill>
              <a:srgbClr val="333333">
                <a:alpha val="0"/>
              </a:srgbClr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502920" y="384048"/>
            <a:ext cx="1115568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100" b="1" dirty="0">
                <a:solidFill>
                  <a:srgbClr val="0B0F0E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Pravni test: tri vrata, skozi katera mora trasa</a:t>
            </a:r>
            <a:endParaRPr lang="en-US" sz="3100" dirty="0"/>
          </a:p>
        </p:txBody>
      </p:sp>
      <p:sp>
        <p:nvSpPr>
          <p:cNvPr id="4" name="Shape 2"/>
          <p:cNvSpPr/>
          <p:nvPr/>
        </p:nvSpPr>
        <p:spPr>
          <a:xfrm>
            <a:off x="777240" y="1554480"/>
            <a:ext cx="3246120" cy="3520440"/>
          </a:xfrm>
          <a:prstGeom prst="roundRect">
            <a:avLst>
              <a:gd name="adj" fmla="val 3380"/>
            </a:avLst>
          </a:prstGeom>
          <a:solidFill>
            <a:srgbClr val="153B2E"/>
          </a:solidFill>
          <a:ln w="12700">
            <a:solidFill>
              <a:srgbClr val="153B2E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1005840" y="1783080"/>
            <a:ext cx="50292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100" b="1" dirty="0">
                <a:solidFill>
                  <a:srgbClr val="D7A531"/>
                </a:solidFill>
              </a:rPr>
              <a:t>1</a:t>
            </a:r>
            <a:endParaRPr lang="en-US" sz="3100" dirty="0"/>
          </a:p>
        </p:txBody>
      </p:sp>
      <p:sp>
        <p:nvSpPr>
          <p:cNvPr id="6" name="Text 4"/>
          <p:cNvSpPr/>
          <p:nvPr/>
        </p:nvSpPr>
        <p:spPr>
          <a:xfrm>
            <a:off x="1005840" y="2468880"/>
            <a:ext cx="2743200" cy="7132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FFFFFF"/>
                </a:solidFill>
              </a:rPr>
              <a:t>Ali je škoda izključena?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1005840" y="3429000"/>
            <a:ext cx="2743200" cy="9601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550" dirty="0">
                <a:solidFill>
                  <a:srgbClr val="FFFFFF"/>
                </a:solidFill>
              </a:rPr>
              <a:t>Če ni znanstvene gotovosti, projekt pade na členu 6(3).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4572000" y="1554480"/>
            <a:ext cx="3246120" cy="3520440"/>
          </a:xfrm>
          <a:prstGeom prst="roundRect">
            <a:avLst>
              <a:gd name="adj" fmla="val 3380"/>
            </a:avLst>
          </a:prstGeom>
          <a:solidFill>
            <a:srgbClr val="B00020"/>
          </a:solidFill>
          <a:ln w="12700">
            <a:solidFill>
              <a:srgbClr val="B00020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4800600" y="1783080"/>
            <a:ext cx="50292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100" b="1" dirty="0">
                <a:solidFill>
                  <a:srgbClr val="D7A531"/>
                </a:solidFill>
              </a:rPr>
              <a:t>2</a:t>
            </a:r>
            <a:endParaRPr lang="en-US" sz="3100" dirty="0"/>
          </a:p>
        </p:txBody>
      </p:sp>
      <p:sp>
        <p:nvSpPr>
          <p:cNvPr id="10" name="Text 8"/>
          <p:cNvSpPr/>
          <p:nvPr/>
        </p:nvSpPr>
        <p:spPr>
          <a:xfrm>
            <a:off x="4800600" y="2468880"/>
            <a:ext cx="2743200" cy="7132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FFFFFF"/>
                </a:solidFill>
              </a:rPr>
              <a:t>Ali obstaja druga varianta?</a:t>
            </a:r>
            <a:endParaRPr lang="en-US" sz="2000" dirty="0"/>
          </a:p>
        </p:txBody>
      </p:sp>
      <p:sp>
        <p:nvSpPr>
          <p:cNvPr id="11" name="Text 9"/>
          <p:cNvSpPr/>
          <p:nvPr/>
        </p:nvSpPr>
        <p:spPr>
          <a:xfrm>
            <a:off x="4800600" y="3429000"/>
            <a:ext cx="2743200" cy="9601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550" dirty="0">
                <a:solidFill>
                  <a:srgbClr val="FFFFFF"/>
                </a:solidFill>
              </a:rPr>
              <a:t>Če obstaja izvedljiva manj škodljiva varianta, poseg v habitat ni dovoljen.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8366760" y="1554480"/>
            <a:ext cx="3246120" cy="3520440"/>
          </a:xfrm>
          <a:prstGeom prst="roundRect">
            <a:avLst>
              <a:gd name="adj" fmla="val 3380"/>
            </a:avLst>
          </a:prstGeom>
          <a:solidFill>
            <a:srgbClr val="153B2E"/>
          </a:solidFill>
          <a:ln w="12700">
            <a:solidFill>
              <a:srgbClr val="153B2E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8595360" y="1783080"/>
            <a:ext cx="50292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100" b="1" dirty="0">
                <a:solidFill>
                  <a:srgbClr val="D7A531"/>
                </a:solidFill>
              </a:rPr>
              <a:t>3</a:t>
            </a:r>
            <a:endParaRPr lang="en-US" sz="3100" dirty="0"/>
          </a:p>
        </p:txBody>
      </p:sp>
      <p:sp>
        <p:nvSpPr>
          <p:cNvPr id="14" name="Text 12"/>
          <p:cNvSpPr/>
          <p:nvPr/>
        </p:nvSpPr>
        <p:spPr>
          <a:xfrm>
            <a:off x="8595360" y="2468880"/>
            <a:ext cx="2743200" cy="7132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FFFFFF"/>
                </a:solidFill>
              </a:rPr>
              <a:t>Ali gre za izjemen javni interes?</a:t>
            </a:r>
            <a:endParaRPr lang="en-US" sz="2000" dirty="0"/>
          </a:p>
        </p:txBody>
      </p:sp>
      <p:sp>
        <p:nvSpPr>
          <p:cNvPr id="15" name="Text 13"/>
          <p:cNvSpPr/>
          <p:nvPr/>
        </p:nvSpPr>
        <p:spPr>
          <a:xfrm>
            <a:off x="8595360" y="3429000"/>
            <a:ext cx="2743200" cy="9601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550" dirty="0">
                <a:solidFill>
                  <a:srgbClr val="FFFFFF"/>
                </a:solidFill>
              </a:rPr>
              <a:t>Šele nato: IROPI + strogi kompenzacijski ukrepi.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822960" y="5715000"/>
            <a:ext cx="105613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B00020"/>
                </a:solidFill>
              </a:rPr>
              <a:t>Najbolj nevarna vrata za Šturmovec so druga: ALTERNATIVE.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502920" y="6565392"/>
            <a:ext cx="111556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560" dirty="0">
                <a:solidFill>
                  <a:srgbClr val="B8C1BA"/>
                </a:solidFill>
              </a:rPr>
              <a:t>CJEU C-239/04: dovoljenje samo brez razumnega znanstvenega dvoma; člen 6(4): ni alternativ + IROPI + kompenzacija.</a:t>
            </a:r>
            <a:endParaRPr lang="en-US" sz="56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ide_realistic_landscape_photograph_of_a_tranqu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50505">
              <a:alpha val="75000"/>
            </a:srgbClr>
          </a:solidFill>
          <a:ln w="12700">
            <a:solidFill>
              <a:srgbClr val="050505">
                <a:alpha val="0"/>
              </a:srgbClr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530352" y="164592"/>
            <a:ext cx="74980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850" b="1" dirty="0">
                <a:solidFill>
                  <a:srgbClr val="D7A531"/>
                </a:solidFill>
              </a:rPr>
              <a:t>ŠTURMOVEC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640080" y="868680"/>
            <a:ext cx="1097280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To ni prazna njiva za “najkrajšo črto”.</a:t>
            </a:r>
            <a:endParaRPr lang="en-US" sz="3600" dirty="0"/>
          </a:p>
        </p:txBody>
      </p:sp>
      <p:sp>
        <p:nvSpPr>
          <p:cNvPr id="6" name="Text 3"/>
          <p:cNvSpPr/>
          <p:nvPr/>
        </p:nvSpPr>
        <p:spPr>
          <a:xfrm>
            <a:off x="822960" y="1828800"/>
            <a:ext cx="5486400" cy="338328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ctr"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D7A531"/>
                </a:solidFill>
              </a:rPr>
              <a:t>• </a:t>
            </a:r>
            <a:r>
              <a:rPr lang="en-US" sz="2000" dirty="0">
                <a:solidFill>
                  <a:srgbClr val="FFFFFF"/>
                </a:solidFill>
              </a:rPr>
              <a:t>Krajinski park Šturmovec.
</a:t>
            </a:r>
            <a:r>
              <a:rPr lang="en-US" sz="2000" b="1" dirty="0">
                <a:solidFill>
                  <a:srgbClr val="D7A531"/>
                </a:solidFill>
              </a:rPr>
              <a:t>• </a:t>
            </a:r>
            <a:r>
              <a:rPr lang="en-US" sz="2000" dirty="0">
                <a:solidFill>
                  <a:srgbClr val="FFFFFF"/>
                </a:solidFill>
              </a:rPr>
              <a:t>Del območja Natura 2000 Drava: ptice + habitati.
</a:t>
            </a:r>
            <a:r>
              <a:rPr lang="en-US" sz="2000" b="1" dirty="0">
                <a:solidFill>
                  <a:srgbClr val="D7A531"/>
                </a:solidFill>
              </a:rPr>
              <a:t>• </a:t>
            </a:r>
            <a:r>
              <a:rPr lang="en-US" sz="2000" dirty="0">
                <a:solidFill>
                  <a:srgbClr val="FFFFFF"/>
                </a:solidFill>
              </a:rPr>
              <a:t>Rečna loka, mokrišča, obrežni gozdovi, travniki, vodni in obvodni habitati.
</a:t>
            </a:r>
            <a:r>
              <a:rPr lang="en-US" sz="2000" b="1" dirty="0">
                <a:solidFill>
                  <a:srgbClr val="D7A531"/>
                </a:solidFill>
              </a:rPr>
              <a:t>• </a:t>
            </a:r>
            <a:r>
              <a:rPr lang="en-US" sz="2000" dirty="0">
                <a:solidFill>
                  <a:srgbClr val="FFFFFF"/>
                </a:solidFill>
              </a:rPr>
              <a:t>Pri 20.000 vozilih/dan niso problem samo kolesa na asfaltu: problem so hrup, svetloba, emisije, voda in presek živalskih poti.</a:t>
            </a:r>
            <a:endParaRPr lang="en-US" sz="2000" dirty="0"/>
          </a:p>
        </p:txBody>
      </p:sp>
      <p:sp>
        <p:nvSpPr>
          <p:cNvPr id="7" name="Shape 4"/>
          <p:cNvSpPr/>
          <p:nvPr/>
        </p:nvSpPr>
        <p:spPr>
          <a:xfrm>
            <a:off x="6812280" y="1828800"/>
            <a:ext cx="4526280" cy="3063240"/>
          </a:xfrm>
          <a:prstGeom prst="roundRect">
            <a:avLst>
              <a:gd name="adj" fmla="val 3582"/>
            </a:avLst>
          </a:prstGeom>
          <a:solidFill>
            <a:srgbClr val="B00020">
              <a:alpha val="92000"/>
            </a:srgbClr>
          </a:solidFill>
          <a:ln w="12700">
            <a:solidFill>
              <a:srgbClr val="B00020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086600" y="2148840"/>
            <a:ext cx="39776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D7A531"/>
                </a:solidFill>
              </a:rPr>
              <a:t>Ključni stavek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7178040" y="2761488"/>
            <a:ext cx="3794760" cy="1325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Če trasa zadene varovano habitatno jedro in obstaja druga možnost, je pravno mrtva.</a:t>
            </a:r>
            <a:endParaRPr lang="en-US" sz="2800" dirty="0"/>
          </a:p>
        </p:txBody>
      </p:sp>
      <p:sp>
        <p:nvSpPr>
          <p:cNvPr id="10" name="Text 7"/>
          <p:cNvSpPr/>
          <p:nvPr/>
        </p:nvSpPr>
        <p:spPr>
          <a:xfrm>
            <a:off x="502920" y="6565392"/>
            <a:ext cx="111556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560" dirty="0">
                <a:solidFill>
                  <a:srgbClr val="B8C1BA"/>
                </a:solidFill>
              </a:rPr>
              <a:t>Natura 2000 Drava SI5000011 / SI3000220; ZRSVN cone vrst in habitatnih tipov.</a:t>
            </a:r>
            <a:endParaRPr lang="en-US" sz="56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high_resolution_satellite_style_map_earth_image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50505">
              <a:alpha val="45000"/>
            </a:srgbClr>
          </a:solidFill>
          <a:ln w="12700">
            <a:solidFill>
              <a:srgbClr val="050505">
                <a:alpha val="0"/>
              </a:srgbClr>
            </a:solidFill>
            <a:prstDash val="solid"/>
          </a:ln>
        </p:spPr>
      </p:sp>
      <p:sp>
        <p:nvSpPr>
          <p:cNvPr id="4" name="Shape 1"/>
          <p:cNvSpPr/>
          <p:nvPr/>
        </p:nvSpPr>
        <p:spPr>
          <a:xfrm>
            <a:off x="594360" y="502920"/>
            <a:ext cx="1965960" cy="384048"/>
          </a:xfrm>
          <a:prstGeom prst="roundRect">
            <a:avLst>
              <a:gd name="adj" fmla="val 19048"/>
            </a:avLst>
          </a:prstGeom>
          <a:solidFill>
            <a:srgbClr val="B00020"/>
          </a:solidFill>
          <a:ln w="12700">
            <a:solidFill>
              <a:srgbClr val="B00020">
                <a:alpha val="0"/>
              </a:srgbClr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04088" y="571500"/>
            <a:ext cx="174650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FFFFF"/>
                </a:solidFill>
              </a:rPr>
              <a:t>PRIMERI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594360" y="1874520"/>
            <a:ext cx="10789920" cy="12344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42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Evropa je že ustavila ceste zaradi habitatov.</a:t>
            </a:r>
            <a:endParaRPr lang="en-US" sz="4200" dirty="0"/>
          </a:p>
        </p:txBody>
      </p:sp>
      <p:sp>
        <p:nvSpPr>
          <p:cNvPr id="7" name="Text 4"/>
          <p:cNvSpPr/>
          <p:nvPr/>
        </p:nvSpPr>
        <p:spPr>
          <a:xfrm>
            <a:off x="640080" y="3401568"/>
            <a:ext cx="10698480" cy="9601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300" b="1" dirty="0">
                <a:solidFill>
                  <a:srgbClr val="D7A531"/>
                </a:solidFill>
              </a:rPr>
              <a:t>Vsak primer pokaže isto pravilo: najprej naravovarstveni test, šele nato asfalt.</a:t>
            </a:r>
            <a:endParaRPr lang="en-US" sz="23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2149</Words>
  <Application>Microsoft Macintosh PowerPoint</Application>
  <PresentationFormat>Widescreen</PresentationFormat>
  <Paragraphs>213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Civilna iniciativa ZA ptujsko obvoznico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Smrt trase čez Šturmovec</dc:title>
  <dc:subject>Natura 2000, habitatne cone in cestne trase</dc:subject>
  <dc:creator>Civilna iniciativa ZA ptujsko obvoznico</dc:creator>
  <cp:lastModifiedBy>Microsoft Office User</cp:lastModifiedBy>
  <cp:revision>2</cp:revision>
  <dcterms:created xsi:type="dcterms:W3CDTF">2026-06-19T07:00:39Z</dcterms:created>
  <dcterms:modified xsi:type="dcterms:W3CDTF">2026-06-19T09:26:45Z</dcterms:modified>
</cp:coreProperties>
</file>